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5" r:id="rId9"/>
    <p:sldId id="272" r:id="rId10"/>
    <p:sldId id="276" r:id="rId11"/>
    <p:sldId id="278" r:id="rId12"/>
    <p:sldId id="279" r:id="rId13"/>
    <p:sldId id="281" r:id="rId14"/>
    <p:sldId id="288" r:id="rId15"/>
    <p:sldId id="283" r:id="rId16"/>
    <p:sldId id="284" r:id="rId17"/>
    <p:sldId id="286" r:id="rId18"/>
    <p:sldId id="287" r:id="rId19"/>
    <p:sldId id="289" r:id="rId20"/>
    <p:sldId id="290" r:id="rId21"/>
    <p:sldId id="291" r:id="rId22"/>
    <p:sldId id="292" r:id="rId23"/>
    <p:sldId id="293" r:id="rId24"/>
    <p:sldId id="294"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F10C3-69D7-4D66-AB12-34E430FCCF8E}" v="91" dt="2021-08-15T14:56:23.307"/>
    <p1510:client id="{68B0DBCE-7E45-4071-AD62-802A6A7E3513}" v="23" dt="2021-08-13T16:33:13.010"/>
    <p1510:client id="{901062DA-B10D-40C8-AC93-4EBE5A10C8E0}" v="5470" dt="2021-08-13T16:44:07.577"/>
    <p1510:client id="{B113F325-3B4D-4561-93B6-A297D91FE604}" v="147" dt="2021-08-11T17:38:28.867"/>
    <p1510:client id="{C843C020-D859-4033-B6A3-6D72372E6EA8}" v="10" dt="2021-08-11T20:17:37.747"/>
    <p1510:client id="{EAA6C894-9CF1-49EB-970D-986A6A4AEFDF}" v="6732" dt="2021-08-13T05:24:42.260"/>
    <p1510:client id="{F94BF841-2BB7-4251-81B8-E0680EBB9A7E}" v="6870" dt="2021-08-13T19:01:26.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descr="Graph on document with pen">
            <a:extLst>
              <a:ext uri="{FF2B5EF4-FFF2-40B4-BE49-F238E27FC236}">
                <a16:creationId xmlns:a16="http://schemas.microsoft.com/office/drawing/2014/main" id="{AB3FC67B-F036-4BFE-B74C-34F640CC8ACB}"/>
              </a:ext>
            </a:extLst>
          </p:cNvPr>
          <p:cNvPicPr>
            <a:picLocks noChangeAspect="1"/>
          </p:cNvPicPr>
          <p:nvPr/>
        </p:nvPicPr>
        <p:blipFill rotWithShape="1">
          <a:blip r:embed="rId2">
            <a:grayscl/>
          </a:blip>
          <a:srcRect t="983" r="-2" b="14619"/>
          <a:stretch/>
        </p:blipFill>
        <p:spPr>
          <a:xfrm>
            <a:off x="20" y="10"/>
            <a:ext cx="12191980" cy="6857990"/>
          </a:xfrm>
          <a:prstGeom prst="rect">
            <a:avLst/>
          </a:prstGeom>
        </p:spPr>
      </p:pic>
      <p:sp>
        <p:nvSpPr>
          <p:cNvPr id="24" name="Freeform 12">
            <a:extLst>
              <a:ext uri="{FF2B5EF4-FFF2-40B4-BE49-F238E27FC236}">
                <a16:creationId xmlns:a16="http://schemas.microsoft.com/office/drawing/2014/main" id="{5625EBD2-B0F5-41AE-B3A7-8EC468264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1594" y="2311110"/>
            <a:ext cx="7028812" cy="2235780"/>
          </a:xfrm>
          <a:custGeom>
            <a:avLst/>
            <a:gdLst>
              <a:gd name="connsiteX0" fmla="*/ 0 w 8935452"/>
              <a:gd name="connsiteY0" fmla="*/ 0 h 3735526"/>
              <a:gd name="connsiteX1" fmla="*/ 8935452 w 8935452"/>
              <a:gd name="connsiteY1" fmla="*/ 0 h 3735526"/>
              <a:gd name="connsiteX2" fmla="*/ 8935452 w 8935452"/>
              <a:gd name="connsiteY2" fmla="*/ 3384463 h 3735526"/>
              <a:gd name="connsiteX3" fmla="*/ 4674433 w 8935452"/>
              <a:gd name="connsiteY3" fmla="*/ 3384463 h 3735526"/>
              <a:gd name="connsiteX4" fmla="*/ 4470816 w 8935452"/>
              <a:gd name="connsiteY4" fmla="*/ 3735526 h 3735526"/>
              <a:gd name="connsiteX5" fmla="*/ 4267200 w 8935452"/>
              <a:gd name="connsiteY5" fmla="*/ 3384463 h 3735526"/>
              <a:gd name="connsiteX6" fmla="*/ 0 w 8935452"/>
              <a:gd name="connsiteY6" fmla="*/ 3384463 h 373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452" h="3735526">
                <a:moveTo>
                  <a:pt x="0" y="0"/>
                </a:moveTo>
                <a:lnTo>
                  <a:pt x="8935452" y="0"/>
                </a:lnTo>
                <a:lnTo>
                  <a:pt x="8935452" y="3384463"/>
                </a:lnTo>
                <a:lnTo>
                  <a:pt x="4674433" y="3384463"/>
                </a:lnTo>
                <a:lnTo>
                  <a:pt x="4470816" y="3735526"/>
                </a:lnTo>
                <a:lnTo>
                  <a:pt x="4267200" y="3384463"/>
                </a:lnTo>
                <a:lnTo>
                  <a:pt x="0" y="3384463"/>
                </a:lnTo>
                <a:close/>
              </a:path>
            </a:pathLst>
          </a:custGeom>
          <a:solidFill>
            <a:schemeClr val="bg2"/>
          </a:solidFill>
          <a:ln w="1905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986087" y="2486025"/>
            <a:ext cx="6219825" cy="1676400"/>
          </a:xfrm>
        </p:spPr>
        <p:txBody>
          <a:bodyPr vert="horz" lIns="91440" tIns="45720" rIns="91440" bIns="45720" rtlCol="0" anchor="ctr">
            <a:normAutofit/>
          </a:bodyPr>
          <a:lstStyle/>
          <a:p>
            <a:r>
              <a:rPr lang="en-US" sz="2400">
                <a:solidFill>
                  <a:schemeClr val="tx2"/>
                </a:solidFill>
                <a:latin typeface="Serif Typeface"/>
              </a:rPr>
              <a:t>Neural Networks and Sales Models with Economic Indicators: A study of sales trends over the last couple decades including the Covid-19 Era</a:t>
            </a:r>
          </a:p>
        </p:txBody>
      </p:sp>
      <p:sp>
        <p:nvSpPr>
          <p:cNvPr id="3" name="TextBox 2">
            <a:extLst>
              <a:ext uri="{FF2B5EF4-FFF2-40B4-BE49-F238E27FC236}">
                <a16:creationId xmlns:a16="http://schemas.microsoft.com/office/drawing/2014/main" id="{926AD145-2498-4A78-B643-6A0B38437D49}"/>
              </a:ext>
            </a:extLst>
          </p:cNvPr>
          <p:cNvSpPr txBox="1"/>
          <p:nvPr/>
        </p:nvSpPr>
        <p:spPr>
          <a:xfrm>
            <a:off x="4371975" y="5658410"/>
            <a:ext cx="34480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Kevin Xue, Nick O'Brien, Kaiyuan Zhao, </a:t>
            </a:r>
            <a:r>
              <a:rPr lang="en-US" err="1">
                <a:cs typeface="Calibri"/>
              </a:rPr>
              <a:t>Yuetong</a:t>
            </a:r>
            <a:r>
              <a:rPr lang="en-US">
                <a:cs typeface="Calibri"/>
              </a:rPr>
              <a:t> Zhang, Kehan Yu, Lingyan He, Haiyan Huang</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rPr>
              <a:t>The initial result without economic indicators</a:t>
            </a:r>
            <a:endParaRPr lang="en-US"/>
          </a:p>
        </p:txBody>
      </p:sp>
      <p:graphicFrame>
        <p:nvGraphicFramePr>
          <p:cNvPr id="3" name="Table 2">
            <a:extLst>
              <a:ext uri="{FF2B5EF4-FFF2-40B4-BE49-F238E27FC236}">
                <a16:creationId xmlns:a16="http://schemas.microsoft.com/office/drawing/2014/main" id="{185A90F1-222F-471D-83F5-5639519390ED}"/>
              </a:ext>
            </a:extLst>
          </p:cNvPr>
          <p:cNvGraphicFramePr>
            <a:graphicFrameLocks noGrp="1"/>
          </p:cNvGraphicFramePr>
          <p:nvPr>
            <p:extLst>
              <p:ext uri="{D42A27DB-BD31-4B8C-83A1-F6EECF244321}">
                <p14:modId xmlns:p14="http://schemas.microsoft.com/office/powerpoint/2010/main" val="1216598877"/>
              </p:ext>
            </p:extLst>
          </p:nvPr>
        </p:nvGraphicFramePr>
        <p:xfrm>
          <a:off x="2814637" y="1966912"/>
          <a:ext cx="6540966" cy="4872542"/>
        </p:xfrm>
        <a:graphic>
          <a:graphicData uri="http://schemas.openxmlformats.org/drawingml/2006/table">
            <a:tbl>
              <a:tblPr firstRow="1" bandRow="1">
                <a:noFill/>
                <a:tableStyleId>{5C22544A-7EE6-4342-B048-85BDC9FD1C3A}</a:tableStyleId>
              </a:tblPr>
              <a:tblGrid>
                <a:gridCol w="1990724">
                  <a:extLst>
                    <a:ext uri="{9D8B030D-6E8A-4147-A177-3AD203B41FA5}">
                      <a16:colId xmlns:a16="http://schemas.microsoft.com/office/drawing/2014/main" val="703463502"/>
                    </a:ext>
                  </a:extLst>
                </a:gridCol>
                <a:gridCol w="2275121">
                  <a:extLst>
                    <a:ext uri="{9D8B030D-6E8A-4147-A177-3AD203B41FA5}">
                      <a16:colId xmlns:a16="http://schemas.microsoft.com/office/drawing/2014/main" val="10879435"/>
                    </a:ext>
                  </a:extLst>
                </a:gridCol>
                <a:gridCol w="2275121">
                  <a:extLst>
                    <a:ext uri="{9D8B030D-6E8A-4147-A177-3AD203B41FA5}">
                      <a16:colId xmlns:a16="http://schemas.microsoft.com/office/drawing/2014/main" val="625762759"/>
                    </a:ext>
                  </a:extLst>
                </a:gridCol>
              </a:tblGrid>
              <a:tr h="701071">
                <a:tc>
                  <a:txBody>
                    <a:bodyPr/>
                    <a:lstStyle/>
                    <a:p>
                      <a:pPr fontAlgn="b"/>
                      <a:endParaRPr lang="en-US" sz="1700" b="0" cap="none" spc="0">
                        <a:solidFill>
                          <a:schemeClr val="tx1"/>
                        </a:solidFill>
                        <a:effectLst/>
                        <a:latin typeface="Calibri" panose="020F0502020204030204" pitchFamily="34" charset="0"/>
                      </a:endParaRPr>
                    </a:p>
                  </a:txBody>
                  <a:tcPr marL="11293" marR="11293" marT="75889" marB="75889" anchor="b">
                    <a:lnL w="12700" cmpd="sng">
                      <a:noFill/>
                    </a:lnL>
                    <a:lnR w="12700" cmpd="sng">
                      <a:noFill/>
                    </a:lnR>
                    <a:lnT w="28575" cap="flat" cmpd="sng" algn="ctr">
                      <a:solidFill>
                        <a:schemeClr val="tx1"/>
                      </a:solidFill>
                      <a:prstDash val="solid"/>
                    </a:lnT>
                    <a:lnB w="38100" cmpd="sng">
                      <a:noFill/>
                    </a:lnB>
                    <a:noFill/>
                  </a:tcPr>
                </a:tc>
                <a:tc>
                  <a:txBody>
                    <a:bodyPr/>
                    <a:lstStyle/>
                    <a:p>
                      <a:pPr fontAlgn="b"/>
                      <a:r>
                        <a:rPr lang="en-US" sz="1700" b="0" cap="none" spc="0">
                          <a:solidFill>
                            <a:schemeClr val="tx1"/>
                          </a:solidFill>
                          <a:effectLst/>
                        </a:rPr>
                        <a:t>Costco Sales 2012-2021 (billions)</a:t>
                      </a:r>
                      <a:endParaRPr lang="en-US" sz="1700" b="0" cap="none" spc="0">
                        <a:solidFill>
                          <a:schemeClr val="tx1"/>
                        </a:solidFill>
                        <a:effectLst/>
                        <a:latin typeface="Calibri" panose="020F0502020204030204" pitchFamily="34" charset="0"/>
                      </a:endParaRPr>
                    </a:p>
                  </a:txBody>
                  <a:tcPr marL="11293" marR="11293" marT="75889" marB="75889" anchor="b">
                    <a:lnL w="12700" cmpd="sng">
                      <a:noFill/>
                    </a:lnL>
                    <a:lnR w="12700" cmpd="sng">
                      <a:noFill/>
                    </a:lnR>
                    <a:lnT w="28575" cap="flat" cmpd="sng" algn="ctr">
                      <a:solidFill>
                        <a:schemeClr val="tx1"/>
                      </a:solidFill>
                      <a:prstDash val="solid"/>
                    </a:lnT>
                    <a:lnB w="38100" cmpd="sng">
                      <a:noFill/>
                    </a:lnB>
                    <a:noFill/>
                  </a:tcPr>
                </a:tc>
                <a:tc>
                  <a:txBody>
                    <a:bodyPr/>
                    <a:lstStyle/>
                    <a:p>
                      <a:pPr fontAlgn="b"/>
                      <a:r>
                        <a:rPr lang="en-US" sz="1700" b="0" cap="none" spc="0">
                          <a:solidFill>
                            <a:schemeClr val="tx1"/>
                          </a:solidFill>
                          <a:effectLst/>
                        </a:rPr>
                        <a:t>Maryland Car Sales 2002-2021</a:t>
                      </a:r>
                      <a:endParaRPr lang="en-US" sz="1700" b="0" cap="none" spc="0">
                        <a:solidFill>
                          <a:schemeClr val="tx1"/>
                        </a:solidFill>
                        <a:effectLst/>
                        <a:latin typeface="Calibri" panose="020F0502020204030204" pitchFamily="34" charset="0"/>
                      </a:endParaRPr>
                    </a:p>
                  </a:txBody>
                  <a:tcPr marL="11293" marR="11293" marT="75889" marB="75889" anchor="b">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795706721"/>
                  </a:ext>
                </a:extLst>
              </a:tr>
              <a:tr h="448108">
                <a:tc>
                  <a:txBody>
                    <a:bodyPr/>
                    <a:lstStyle/>
                    <a:p>
                      <a:pPr fontAlgn="b"/>
                      <a:r>
                        <a:rPr lang="en-US" sz="1600" cap="none" spc="0">
                          <a:solidFill>
                            <a:schemeClr val="tx1"/>
                          </a:solidFill>
                          <a:effectLst/>
                        </a:rPr>
                        <a:t>Sample Year</a:t>
                      </a:r>
                      <a:endParaRPr lang="en-US" sz="1600" cap="none" spc="0">
                        <a:solidFill>
                          <a:schemeClr val="tx1"/>
                        </a:solidFill>
                        <a:effectLst/>
                        <a:latin typeface="Calibri"/>
                      </a:endParaRPr>
                    </a:p>
                  </a:txBody>
                  <a:tcPr marL="11293" marR="11293" marT="75889" marB="75889" anchor="b">
                    <a:lnL w="28575" cap="flat" cmpd="sng" algn="ctr">
                      <a:noFill/>
                      <a:prstDash val="solid"/>
                    </a:lnL>
                    <a:lnR w="12700" cmpd="sng">
                      <a:noFill/>
                      <a:prstDash val="solid"/>
                    </a:lnR>
                    <a:lnT w="38100" cmpd="sng">
                      <a:noFill/>
                    </a:lnT>
                    <a:lnB w="12700" cap="flat" cmpd="sng" algn="ctr">
                      <a:noFill/>
                      <a:prstDash val="solid"/>
                    </a:lnB>
                    <a:noFill/>
                  </a:tcPr>
                </a:tc>
                <a:tc>
                  <a:txBody>
                    <a:bodyPr/>
                    <a:lstStyle/>
                    <a:p>
                      <a:pPr fontAlgn="b"/>
                      <a:r>
                        <a:rPr lang="en-US" sz="1700" cap="none" spc="0">
                          <a:solidFill>
                            <a:schemeClr val="tx1"/>
                          </a:solidFill>
                          <a:effectLst/>
                        </a:rPr>
                        <a:t>N/A</a:t>
                      </a:r>
                      <a:endParaRPr lang="en-US" sz="1700" cap="none" spc="0">
                        <a:solidFill>
                          <a:schemeClr val="tx1"/>
                        </a:solidFill>
                        <a:effectLst/>
                        <a:latin typeface="Calibri" panose="020F0502020204030204" pitchFamily="34" charset="0"/>
                      </a:endParaRPr>
                    </a:p>
                  </a:txBody>
                  <a:tcPr marL="11293" marR="11293" marT="75889" marB="75889" anchor="b">
                    <a:lnL w="12700" cmpd="sng">
                      <a:noFill/>
                      <a:prstDash val="solid"/>
                    </a:lnL>
                    <a:lnR w="12700" cmpd="sng">
                      <a:noFill/>
                      <a:prstDash val="solid"/>
                    </a:lnR>
                    <a:lnT w="38100" cmpd="sng">
                      <a:noFill/>
                    </a:lnT>
                    <a:lnB w="12700" cap="flat" cmpd="sng" algn="ctr">
                      <a:noFill/>
                      <a:prstDash val="solid"/>
                    </a:lnB>
                    <a:noFill/>
                  </a:tcPr>
                </a:tc>
                <a:tc>
                  <a:txBody>
                    <a:bodyPr/>
                    <a:lstStyle/>
                    <a:p>
                      <a:pPr algn="r" fontAlgn="b"/>
                      <a:r>
                        <a:rPr lang="en-US" sz="1600" cap="none" spc="0">
                          <a:solidFill>
                            <a:schemeClr val="tx1"/>
                          </a:solidFill>
                          <a:effectLst/>
                        </a:rPr>
                        <a:t>2018</a:t>
                      </a:r>
                      <a:endParaRPr lang="en-US" sz="1600" cap="none" spc="0">
                        <a:solidFill>
                          <a:schemeClr val="tx1"/>
                        </a:solidFill>
                        <a:effectLst/>
                        <a:latin typeface="Calibri"/>
                      </a:endParaRPr>
                    </a:p>
                  </a:txBody>
                  <a:tcPr marL="11293" marR="11293" marT="75889" marB="75889" anchor="b">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2470756784"/>
                  </a:ext>
                </a:extLst>
              </a:tr>
              <a:tr h="411970">
                <a:tc>
                  <a:txBody>
                    <a:bodyPr/>
                    <a:lstStyle/>
                    <a:p>
                      <a:pPr fontAlgn="b"/>
                      <a:r>
                        <a:rPr lang="en-US" sz="1600" cap="none" spc="0">
                          <a:solidFill>
                            <a:schemeClr val="tx1"/>
                          </a:solidFill>
                          <a:effectLst/>
                        </a:rPr>
                        <a:t>Sqrt Loss Value (averaged over 30)</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cap="none" spc="0">
                          <a:solidFill>
                            <a:schemeClr val="tx1"/>
                          </a:solidFill>
                          <a:effectLst/>
                        </a:rPr>
                        <a:t>2.38335</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cap="none" spc="0">
                          <a:solidFill>
                            <a:schemeClr val="tx1"/>
                          </a:solidFill>
                          <a:effectLst/>
                        </a:rPr>
                        <a:t>12081</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88733885"/>
                  </a:ext>
                </a:extLst>
              </a:tr>
              <a:tr h="448108">
                <a:tc>
                  <a:txBody>
                    <a:bodyPr/>
                    <a:lstStyle/>
                    <a:p>
                      <a:pPr fontAlgn="b"/>
                      <a:r>
                        <a:rPr lang="en-US" sz="1600" cap="none" spc="0">
                          <a:solidFill>
                            <a:schemeClr val="tx1"/>
                          </a:solidFill>
                          <a:effectLst/>
                        </a:rPr>
                        <a:t>Standard Deviation</a:t>
                      </a:r>
                      <a:endParaRPr lang="en-US" sz="1600" cap="none" spc="0">
                        <a:solidFill>
                          <a:schemeClr val="tx1"/>
                        </a:solidFill>
                        <a:effectLst/>
                        <a:latin typeface="Calibri"/>
                      </a:endParaRPr>
                    </a:p>
                  </a:txBody>
                  <a:tcPr marL="11293" marR="11293" marT="75889" marB="75889"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cap="none" spc="0">
                          <a:solidFill>
                            <a:schemeClr val="tx1"/>
                          </a:solidFill>
                          <a:effectLst/>
                        </a:rPr>
                        <a:t>2.70573</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cap="none" spc="0">
                          <a:solidFill>
                            <a:schemeClr val="tx1"/>
                          </a:solidFill>
                          <a:effectLst/>
                        </a:rPr>
                        <a:t>12077</a:t>
                      </a:r>
                      <a:endParaRPr lang="en-US" sz="1600" cap="none" spc="0">
                        <a:solidFill>
                          <a:schemeClr val="tx1"/>
                        </a:solidFill>
                        <a:effectLst/>
                        <a:latin typeface="JetBrains Mono"/>
                      </a:endParaRPr>
                    </a:p>
                  </a:txBody>
                  <a:tcPr marL="11293" marR="11293" marT="75889" marB="75889"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483342141"/>
                  </a:ext>
                </a:extLst>
              </a:tr>
              <a:tr h="411970">
                <a:tc>
                  <a:txBody>
                    <a:bodyPr/>
                    <a:lstStyle/>
                    <a:p>
                      <a:pPr fontAlgn="b"/>
                      <a:r>
                        <a:rPr lang="en-US" sz="1600" cap="none" spc="0">
                          <a:solidFill>
                            <a:schemeClr val="tx1"/>
                          </a:solidFill>
                          <a:effectLst/>
                        </a:rPr>
                        <a:t>Percentage Loss Value</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cap="none" spc="0">
                          <a:solidFill>
                            <a:schemeClr val="tx1"/>
                          </a:solidFill>
                          <a:effectLst/>
                        </a:rPr>
                        <a:t>0.8808</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cap="none" spc="0">
                          <a:solidFill>
                            <a:schemeClr val="tx1"/>
                          </a:solidFill>
                          <a:effectLst/>
                        </a:rPr>
                        <a:t>1.000331208</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377416587"/>
                  </a:ext>
                </a:extLst>
              </a:tr>
              <a:tr h="701071">
                <a:tc>
                  <a:txBody>
                    <a:bodyPr/>
                    <a:lstStyle/>
                    <a:p>
                      <a:pPr fontAlgn="b"/>
                      <a:r>
                        <a:rPr lang="en-US" sz="1600" cap="none" spc="0">
                          <a:solidFill>
                            <a:schemeClr val="tx1"/>
                          </a:solidFill>
                          <a:effectLst/>
                        </a:rPr>
                        <a:t>2020 Sqrt Loss Value  (averaged over 30)</a:t>
                      </a:r>
                      <a:endParaRPr lang="en-US" sz="1600" cap="none" spc="0">
                        <a:solidFill>
                          <a:schemeClr val="tx1"/>
                        </a:solidFill>
                        <a:effectLst/>
                        <a:latin typeface="Calibri"/>
                      </a:endParaRPr>
                    </a:p>
                  </a:txBody>
                  <a:tcPr marL="11293" marR="11293" marT="75889" marB="75889"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cap="none" spc="0">
                          <a:solidFill>
                            <a:schemeClr val="tx1"/>
                          </a:solidFill>
                          <a:effectLst/>
                        </a:rPr>
                        <a:t>5.704559876</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cap="none" spc="0">
                          <a:solidFill>
                            <a:schemeClr val="tx1"/>
                          </a:solidFill>
                          <a:effectLst/>
                        </a:rPr>
                        <a:t>11951</a:t>
                      </a:r>
                      <a:endParaRPr lang="en-US" sz="1600" cap="none" spc="0">
                        <a:solidFill>
                          <a:schemeClr val="tx1"/>
                        </a:solidFill>
                        <a:effectLst/>
                        <a:latin typeface="Calibri"/>
                      </a:endParaRPr>
                    </a:p>
                  </a:txBody>
                  <a:tcPr marL="11293" marR="11293" marT="75889" marB="75889"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064167237"/>
                  </a:ext>
                </a:extLst>
              </a:tr>
              <a:tr h="628796">
                <a:tc>
                  <a:txBody>
                    <a:bodyPr/>
                    <a:lstStyle/>
                    <a:p>
                      <a:pPr fontAlgn="b"/>
                      <a:r>
                        <a:rPr lang="en-US" sz="1600" cap="none" spc="0">
                          <a:solidFill>
                            <a:schemeClr val="tx1"/>
                          </a:solidFill>
                          <a:effectLst/>
                        </a:rPr>
                        <a:t>2020 Standard Deviation</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cap="none" spc="0">
                          <a:solidFill>
                            <a:schemeClr val="tx1"/>
                          </a:solidFill>
                          <a:effectLst/>
                        </a:rPr>
                        <a:t>2.705736549</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cap="none" spc="0">
                          <a:solidFill>
                            <a:schemeClr val="tx1"/>
                          </a:solidFill>
                          <a:effectLst/>
                        </a:rPr>
                        <a:t>11626</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11561117"/>
                  </a:ext>
                </a:extLst>
              </a:tr>
              <a:tr h="701071">
                <a:tc>
                  <a:txBody>
                    <a:bodyPr/>
                    <a:lstStyle/>
                    <a:p>
                      <a:pPr fontAlgn="b"/>
                      <a:r>
                        <a:rPr lang="en-US" sz="1600" cap="none" spc="0">
                          <a:solidFill>
                            <a:schemeClr val="tx1"/>
                          </a:solidFill>
                          <a:effectLst/>
                        </a:rPr>
                        <a:t>2020 Percentage Loss Value</a:t>
                      </a:r>
                      <a:endParaRPr lang="en-US" sz="1600" cap="none" spc="0">
                        <a:solidFill>
                          <a:schemeClr val="tx1"/>
                        </a:solidFill>
                        <a:effectLst/>
                        <a:latin typeface="Calibri"/>
                      </a:endParaRPr>
                    </a:p>
                  </a:txBody>
                  <a:tcPr marL="11293" marR="11293" marT="75889" marB="75889" anchor="b">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algn="r" fontAlgn="b"/>
                      <a:r>
                        <a:rPr lang="en-US" sz="1600" cap="none" spc="0">
                          <a:solidFill>
                            <a:schemeClr val="tx1"/>
                          </a:solidFill>
                          <a:effectLst/>
                        </a:rPr>
                        <a:t>2.108320516</a:t>
                      </a:r>
                      <a:endParaRPr lang="en-US" sz="1600" cap="none" spc="0">
                        <a:solidFill>
                          <a:schemeClr val="tx1"/>
                        </a:solidFill>
                        <a:effectLst/>
                        <a:latin typeface="Calibri"/>
                      </a:endParaRPr>
                    </a:p>
                  </a:txBody>
                  <a:tcPr marL="11293" marR="11293" marT="75889" marB="75889" anchor="b">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r" fontAlgn="b"/>
                      <a:r>
                        <a:rPr lang="en-US" sz="1600" cap="none" spc="0">
                          <a:solidFill>
                            <a:schemeClr val="tx1"/>
                          </a:solidFill>
                          <a:effectLst/>
                        </a:rPr>
                        <a:t>1.027954585</a:t>
                      </a:r>
                      <a:endParaRPr lang="en-US" sz="1600" cap="none" spc="0">
                        <a:solidFill>
                          <a:schemeClr val="tx1"/>
                        </a:solidFill>
                        <a:effectLst/>
                        <a:latin typeface="Calibri"/>
                      </a:endParaRPr>
                    </a:p>
                  </a:txBody>
                  <a:tcPr marL="11293" marR="11293" marT="75889" marB="75889" anchor="b">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626586769"/>
                  </a:ext>
                </a:extLst>
              </a:tr>
            </a:tbl>
          </a:graphicData>
        </a:graphic>
      </p:graphicFrame>
    </p:spTree>
    <p:extLst>
      <p:ext uri="{BB962C8B-B14F-4D97-AF65-F5344CB8AC3E}">
        <p14:creationId xmlns:p14="http://schemas.microsoft.com/office/powerpoint/2010/main" val="42153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a:bodyPr>
          <a:lstStyle/>
          <a:p>
            <a:r>
              <a:rPr lang="en-US" sz="4000">
                <a:solidFill>
                  <a:srgbClr val="FFFFFF"/>
                </a:solidFill>
              </a:rPr>
              <a:t>Adding Economic Indicators</a:t>
            </a:r>
            <a:endParaRPr lang="en-US"/>
          </a:p>
        </p:txBody>
      </p:sp>
      <p:sp>
        <p:nvSpPr>
          <p:cNvPr id="5" name="TextBox 4">
            <a:extLst>
              <a:ext uri="{FF2B5EF4-FFF2-40B4-BE49-F238E27FC236}">
                <a16:creationId xmlns:a16="http://schemas.microsoft.com/office/drawing/2014/main" id="{3ADB85E6-FC4E-42E5-ADC6-E9870EB4DCE2}"/>
              </a:ext>
            </a:extLst>
          </p:cNvPr>
          <p:cNvSpPr txBox="1"/>
          <p:nvPr/>
        </p:nvSpPr>
        <p:spPr>
          <a:xfrm>
            <a:off x="1162050" y="1666875"/>
            <a:ext cx="9867900"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cs typeface="Arial"/>
              </a:rPr>
              <a:t>In light of the ratios between square root loss and the standard deviation for both datasets in years before 2020 and specifically 2020, we decided to add economic indicators to the </a:t>
            </a:r>
            <a:r>
              <a:rPr lang="en-US" sz="2800" err="1">
                <a:cs typeface="Arial"/>
              </a:rPr>
              <a:t>dataframes</a:t>
            </a:r>
            <a:r>
              <a:rPr lang="en-US" sz="2800">
                <a:cs typeface="Arial"/>
              </a:rPr>
              <a:t> as additional regressors to improve accuracy</a:t>
            </a:r>
          </a:p>
          <a:p>
            <a:pPr marL="457200" indent="-457200">
              <a:buFont typeface="Arial"/>
              <a:buChar char="•"/>
            </a:pPr>
            <a:r>
              <a:rPr lang="en-US" sz="2800">
                <a:cs typeface="Arial"/>
              </a:rPr>
              <a:t>These regressors include Balance of Trade, Exports, Employment Rates, Inflation Rate, Consumer Price Index, and Income Tax for the United States</a:t>
            </a:r>
          </a:p>
          <a:p>
            <a:pPr marL="457200" indent="-457200">
              <a:buFont typeface="Arial"/>
              <a:buChar char="•"/>
            </a:pPr>
            <a:r>
              <a:rPr lang="en-US" sz="2800">
                <a:cs typeface="Arial"/>
              </a:rPr>
              <a:t>It turns out that some indicators did not seem to work as regressors for the datasets, doubling the square root loss, and others did, reducing the square root loss by a significant amount</a:t>
            </a:r>
          </a:p>
          <a:p>
            <a:pPr marL="457200" indent="-457200">
              <a:buFont typeface="Arial"/>
              <a:buChar char="•"/>
            </a:pPr>
            <a:endParaRPr lang="en-US" sz="2800">
              <a:cs typeface="Arial"/>
            </a:endParaRPr>
          </a:p>
          <a:p>
            <a:pPr marL="457200" indent="-457200">
              <a:buFont typeface="Arial"/>
              <a:buChar char="•"/>
            </a:pPr>
            <a:endParaRPr lang="en-US" sz="2800">
              <a:cs typeface="Arial"/>
            </a:endParaRPr>
          </a:p>
        </p:txBody>
      </p:sp>
    </p:spTree>
    <p:extLst>
      <p:ext uri="{BB962C8B-B14F-4D97-AF65-F5344CB8AC3E}">
        <p14:creationId xmlns:p14="http://schemas.microsoft.com/office/powerpoint/2010/main" val="15187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didn't work</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1162050" y="1666875"/>
            <a:ext cx="9867900"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Balance of Trade</a:t>
            </a:r>
          </a:p>
          <a:p>
            <a:endParaRPr lang="en-US" sz="2800">
              <a:cs typeface="Arial"/>
            </a:endParaRPr>
          </a:p>
          <a:p>
            <a:r>
              <a:rPr lang="en-US" sz="2800">
                <a:cs typeface="Arial"/>
              </a:rPr>
              <a:t>- Produced a result which dramatically decreased the accuracy of the model. The square root loss doubled </a:t>
            </a:r>
          </a:p>
          <a:p>
            <a:r>
              <a:rPr lang="en-US" sz="2800">
                <a:cs typeface="Arial"/>
              </a:rPr>
              <a:t>- We hypothesize that the balance of trade would not affect sales much - The balance of trade was not necessarily changed much during Covid. There was not enough data to determine how the balance of trade should have changed, and the government may not have adjusted their balance of trade correctly</a:t>
            </a:r>
          </a:p>
          <a:p>
            <a:r>
              <a:rPr lang="en-US" sz="2800">
                <a:cs typeface="Arial"/>
              </a:rPr>
              <a:t>- Thus, governments changing their balance of trade did not change along with sales</a:t>
            </a:r>
          </a:p>
          <a:p>
            <a:pPr marL="457200" indent="-457200">
              <a:buFont typeface="Arial"/>
              <a:buChar char="•"/>
            </a:pPr>
            <a:endParaRPr lang="en-US" sz="2800">
              <a:cs typeface="Arial"/>
            </a:endParaRPr>
          </a:p>
          <a:p>
            <a:pPr marL="457200" indent="-457200">
              <a:buFont typeface="Arial"/>
              <a:buChar char="•"/>
            </a:pPr>
            <a:endParaRPr lang="en-US" sz="2800">
              <a:cs typeface="Arial"/>
            </a:endParaRPr>
          </a:p>
        </p:txBody>
      </p:sp>
    </p:spTree>
    <p:extLst>
      <p:ext uri="{BB962C8B-B14F-4D97-AF65-F5344CB8AC3E}">
        <p14:creationId xmlns:p14="http://schemas.microsoft.com/office/powerpoint/2010/main" val="39682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didn't work</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1162050" y="1666875"/>
            <a:ext cx="986790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Exports</a:t>
            </a:r>
          </a:p>
          <a:p>
            <a:endParaRPr lang="en-US" sz="2800">
              <a:cs typeface="Arial"/>
            </a:endParaRPr>
          </a:p>
          <a:p>
            <a:r>
              <a:rPr lang="en-US" sz="2800">
                <a:cs typeface="Arial"/>
              </a:rPr>
              <a:t>- Produced a result which dramatically decreased the accuracy of the model. The square root loss also doubled</a:t>
            </a:r>
          </a:p>
          <a:p>
            <a:r>
              <a:rPr lang="en-US" sz="2800">
                <a:cs typeface="Arial"/>
              </a:rPr>
              <a:t>- We hypothesize that the exports would not affect sales much - exports did not necessarily change internal sales at the same rate as sales during Covid. Exports may have dropped dramatically</a:t>
            </a:r>
          </a:p>
          <a:p>
            <a:r>
              <a:rPr lang="en-US" sz="2800">
                <a:cs typeface="Arial"/>
              </a:rPr>
              <a:t>- Thus, governments changing their exports or dropping them completely does not change along with sales and internal factors</a:t>
            </a:r>
          </a:p>
          <a:p>
            <a:pPr marL="457200" indent="-457200">
              <a:buFont typeface="Arial"/>
              <a:buChar char="•"/>
            </a:pPr>
            <a:endParaRPr lang="en-US" sz="2800">
              <a:cs typeface="Arial"/>
            </a:endParaRPr>
          </a:p>
          <a:p>
            <a:pPr marL="457200" indent="-457200">
              <a:buFont typeface="Arial"/>
              <a:buChar char="•"/>
            </a:pPr>
            <a:endParaRPr lang="en-US" sz="2800">
              <a:cs typeface="Arial"/>
            </a:endParaRPr>
          </a:p>
        </p:txBody>
      </p:sp>
    </p:spTree>
    <p:extLst>
      <p:ext uri="{BB962C8B-B14F-4D97-AF65-F5344CB8AC3E}">
        <p14:creationId xmlns:p14="http://schemas.microsoft.com/office/powerpoint/2010/main" val="13148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didn't work</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1162050" y="1666875"/>
            <a:ext cx="986790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Income Tax</a:t>
            </a:r>
          </a:p>
          <a:p>
            <a:endParaRPr lang="en-US" sz="2800">
              <a:cs typeface="Arial"/>
            </a:endParaRPr>
          </a:p>
          <a:p>
            <a:r>
              <a:rPr lang="en-US" sz="2800">
                <a:cs typeface="Arial"/>
              </a:rPr>
              <a:t>- Income tax did not change much during the Covid period, and therefore, income tax did not have a significant impact on sales</a:t>
            </a:r>
          </a:p>
          <a:p>
            <a:r>
              <a:rPr lang="en-US" sz="2800">
                <a:cs typeface="Arial"/>
              </a:rPr>
              <a:t>- Thus, income tax should not have changed the square root loss value by much and through experimentation, it changed the square root loss value by only approximately 0.05 for the Costco dataset</a:t>
            </a:r>
          </a:p>
          <a:p>
            <a:endParaRPr lang="en-US" sz="2800">
              <a:cs typeface="Arial"/>
            </a:endParaRPr>
          </a:p>
          <a:p>
            <a:pPr marL="457200" indent="-457200">
              <a:buFont typeface="Arial"/>
              <a:buChar char="•"/>
            </a:pPr>
            <a:endParaRPr lang="en-US" sz="2800">
              <a:cs typeface="Arial"/>
            </a:endParaRPr>
          </a:p>
          <a:p>
            <a:pPr marL="457200" indent="-457200">
              <a:buFont typeface="Arial"/>
              <a:buChar char="•"/>
            </a:pPr>
            <a:endParaRPr lang="en-US" sz="2800">
              <a:cs typeface="Arial"/>
            </a:endParaRPr>
          </a:p>
        </p:txBody>
      </p:sp>
    </p:spTree>
    <p:extLst>
      <p:ext uri="{BB962C8B-B14F-4D97-AF65-F5344CB8AC3E}">
        <p14:creationId xmlns:p14="http://schemas.microsoft.com/office/powerpoint/2010/main" val="97506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worked - Maryland Car Sales (control)</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1162050" y="1666875"/>
            <a:ext cx="5318478"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Inflation Rate</a:t>
            </a:r>
          </a:p>
          <a:p>
            <a:endParaRPr lang="en-US" sz="2800">
              <a:cs typeface="Arial"/>
            </a:endParaRPr>
          </a:p>
          <a:p>
            <a:r>
              <a:rPr lang="en-US" sz="2800">
                <a:cs typeface="Arial"/>
              </a:rPr>
              <a:t>- Using inflation data of the United States from the time period of 2002 to 2021, we ran the network and found significant improvement</a:t>
            </a:r>
          </a:p>
          <a:p>
            <a:r>
              <a:rPr lang="en-US" sz="2800">
                <a:cs typeface="Arial"/>
              </a:rPr>
              <a:t>- Over 30 trials for both the sales values with inflation as a regressor and without, we were able to identify an approximate 4% reduction in square root loss during the Covid period</a:t>
            </a:r>
          </a:p>
          <a:p>
            <a:endParaRPr lang="en-US" sz="2800">
              <a:cs typeface="Arial"/>
            </a:endParaRPr>
          </a:p>
          <a:p>
            <a:endParaRPr lang="en-US" sz="2800">
              <a:cs typeface="Arial"/>
            </a:endParaRPr>
          </a:p>
        </p:txBody>
      </p:sp>
      <p:graphicFrame>
        <p:nvGraphicFramePr>
          <p:cNvPr id="7" name="Table 6">
            <a:extLst>
              <a:ext uri="{FF2B5EF4-FFF2-40B4-BE49-F238E27FC236}">
                <a16:creationId xmlns:a16="http://schemas.microsoft.com/office/drawing/2014/main" id="{321F85C8-2BE7-41E1-B721-344FBB2BB6BE}"/>
              </a:ext>
            </a:extLst>
          </p:cNvPr>
          <p:cNvGraphicFramePr>
            <a:graphicFrameLocks noGrp="1"/>
          </p:cNvGraphicFramePr>
          <p:nvPr>
            <p:extLst>
              <p:ext uri="{D42A27DB-BD31-4B8C-83A1-F6EECF244321}">
                <p14:modId xmlns:p14="http://schemas.microsoft.com/office/powerpoint/2010/main" val="3695235239"/>
              </p:ext>
            </p:extLst>
          </p:nvPr>
        </p:nvGraphicFramePr>
        <p:xfrm>
          <a:off x="6891866" y="3098799"/>
          <a:ext cx="4809536" cy="2693415"/>
        </p:xfrm>
        <a:graphic>
          <a:graphicData uri="http://schemas.openxmlformats.org/drawingml/2006/table">
            <a:tbl>
              <a:tblPr firstRow="1" bandRow="1">
                <a:tableStyleId>{5C22544A-7EE6-4342-B048-85BDC9FD1C3A}</a:tableStyleId>
              </a:tblPr>
              <a:tblGrid>
                <a:gridCol w="1196154">
                  <a:extLst>
                    <a:ext uri="{9D8B030D-6E8A-4147-A177-3AD203B41FA5}">
                      <a16:colId xmlns:a16="http://schemas.microsoft.com/office/drawing/2014/main" val="115250197"/>
                    </a:ext>
                  </a:extLst>
                </a:gridCol>
                <a:gridCol w="1196154">
                  <a:extLst>
                    <a:ext uri="{9D8B030D-6E8A-4147-A177-3AD203B41FA5}">
                      <a16:colId xmlns:a16="http://schemas.microsoft.com/office/drawing/2014/main" val="727216196"/>
                    </a:ext>
                  </a:extLst>
                </a:gridCol>
                <a:gridCol w="1221074">
                  <a:extLst>
                    <a:ext uri="{9D8B030D-6E8A-4147-A177-3AD203B41FA5}">
                      <a16:colId xmlns:a16="http://schemas.microsoft.com/office/drawing/2014/main" val="163068837"/>
                    </a:ext>
                  </a:extLst>
                </a:gridCol>
                <a:gridCol w="1196154">
                  <a:extLst>
                    <a:ext uri="{9D8B030D-6E8A-4147-A177-3AD203B41FA5}">
                      <a16:colId xmlns:a16="http://schemas.microsoft.com/office/drawing/2014/main" val="2997554831"/>
                    </a:ext>
                  </a:extLst>
                </a:gridCol>
              </a:tblGrid>
              <a:tr h="1360593">
                <a:tc>
                  <a:txBody>
                    <a:bodyPr/>
                    <a:lstStyle/>
                    <a:p>
                      <a:pPr fontAlgn="b"/>
                      <a:r>
                        <a:rPr lang="en-US" sz="1100">
                          <a:effectLst/>
                        </a:rPr>
                        <a:t>Inflation Rate</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 Factor</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Without Factor</a:t>
                      </a:r>
                      <a:endParaRPr lang="en-US" sz="1100">
                        <a:effectLst/>
                        <a:latin typeface="Calibri" panose="020F0502020204030204" pitchFamily="34" charset="0"/>
                      </a:endParaRPr>
                    </a:p>
                  </a:txBody>
                  <a:tcPr marL="9525" marR="9525" marT="9525" anchor="b"/>
                </a:tc>
                <a:tc>
                  <a:txBody>
                    <a:bodyPr/>
                    <a:lstStyle/>
                    <a:p>
                      <a:pPr fontAlgn="b"/>
                      <a:r>
                        <a:rPr lang="en-US" sz="1100">
                          <a:effectLst/>
                        </a:rPr>
                        <a:t>Change</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3827657045"/>
                  </a:ext>
                </a:extLst>
              </a:tr>
              <a:tr h="1332822">
                <a:tc>
                  <a:txBody>
                    <a:bodyPr/>
                    <a:lstStyle/>
                    <a:p>
                      <a:pPr fontAlgn="b"/>
                      <a:r>
                        <a:rPr lang="en-US" sz="1100">
                          <a:effectLst/>
                        </a:rPr>
                        <a:t>Year 2020</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11468.57</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11951.17</a:t>
                      </a:r>
                      <a:endParaRPr lang="en-US" sz="1100">
                        <a:effectLst/>
                        <a:latin typeface="Calibri" panose="020F0502020204030204" pitchFamily="34" charset="0"/>
                      </a:endParaRPr>
                    </a:p>
                  </a:txBody>
                  <a:tcPr marL="9525" marR="9525" marT="9525" anchor="b"/>
                </a:tc>
                <a:tc>
                  <a:txBody>
                    <a:bodyPr/>
                    <a:lstStyle/>
                    <a:p>
                      <a:pPr lvl="0" algn="r">
                        <a:buNone/>
                      </a:pPr>
                      <a:r>
                        <a:rPr lang="en-US" sz="1100" b="0" i="0" u="none" strike="noStrike" noProof="0">
                          <a:effectLst/>
                          <a:latin typeface="Calibri"/>
                        </a:rPr>
                        <a:t>0.96 </a:t>
                      </a:r>
                      <a:endParaRPr lang="en-US"/>
                    </a:p>
                  </a:txBody>
                  <a:tcPr marL="9525" marR="9525" marT="9525" anchor="b"/>
                </a:tc>
                <a:extLst>
                  <a:ext uri="{0D108BD9-81ED-4DB2-BD59-A6C34878D82A}">
                    <a16:rowId xmlns:a16="http://schemas.microsoft.com/office/drawing/2014/main" val="500193175"/>
                  </a:ext>
                </a:extLst>
              </a:tr>
            </a:tbl>
          </a:graphicData>
        </a:graphic>
      </p:graphicFrame>
    </p:spTree>
    <p:extLst>
      <p:ext uri="{BB962C8B-B14F-4D97-AF65-F5344CB8AC3E}">
        <p14:creationId xmlns:p14="http://schemas.microsoft.com/office/powerpoint/2010/main" val="5342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worked - Maryland Car Sales</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1162050" y="1666875"/>
            <a:ext cx="5318478"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Employment Rate</a:t>
            </a:r>
          </a:p>
          <a:p>
            <a:endParaRPr lang="en-US" sz="2800">
              <a:cs typeface="Arial"/>
            </a:endParaRPr>
          </a:p>
          <a:p>
            <a:r>
              <a:rPr lang="en-US" sz="2600">
                <a:cs typeface="Arial"/>
              </a:rPr>
              <a:t>- Using employment data of the United States from the time period of 2002 to 2021, we ran the network and found significant improvement</a:t>
            </a:r>
          </a:p>
          <a:p>
            <a:r>
              <a:rPr lang="en-US" sz="2600">
                <a:cs typeface="Arial"/>
              </a:rPr>
              <a:t>- Over 30 trials for both the sales values with employment rate as a regressor and without, we were able to identify an approximate 5.5% reduction in square root loss during the Covid period</a:t>
            </a:r>
          </a:p>
          <a:p>
            <a:endParaRPr lang="en-US" sz="2800">
              <a:cs typeface="Arial"/>
            </a:endParaRPr>
          </a:p>
          <a:p>
            <a:endParaRPr lang="en-US" sz="2800">
              <a:cs typeface="Arial"/>
            </a:endParaRPr>
          </a:p>
        </p:txBody>
      </p:sp>
      <p:graphicFrame>
        <p:nvGraphicFramePr>
          <p:cNvPr id="7" name="Table 6">
            <a:extLst>
              <a:ext uri="{FF2B5EF4-FFF2-40B4-BE49-F238E27FC236}">
                <a16:creationId xmlns:a16="http://schemas.microsoft.com/office/drawing/2014/main" id="{321F85C8-2BE7-41E1-B721-344FBB2BB6BE}"/>
              </a:ext>
            </a:extLst>
          </p:cNvPr>
          <p:cNvGraphicFramePr>
            <a:graphicFrameLocks noGrp="1"/>
          </p:cNvGraphicFramePr>
          <p:nvPr>
            <p:extLst>
              <p:ext uri="{D42A27DB-BD31-4B8C-83A1-F6EECF244321}">
                <p14:modId xmlns:p14="http://schemas.microsoft.com/office/powerpoint/2010/main" val="214477853"/>
              </p:ext>
            </p:extLst>
          </p:nvPr>
        </p:nvGraphicFramePr>
        <p:xfrm>
          <a:off x="6891866" y="3098799"/>
          <a:ext cx="4809536" cy="2693415"/>
        </p:xfrm>
        <a:graphic>
          <a:graphicData uri="http://schemas.openxmlformats.org/drawingml/2006/table">
            <a:tbl>
              <a:tblPr firstRow="1" bandRow="1">
                <a:tableStyleId>{5C22544A-7EE6-4342-B048-85BDC9FD1C3A}</a:tableStyleId>
              </a:tblPr>
              <a:tblGrid>
                <a:gridCol w="1196154">
                  <a:extLst>
                    <a:ext uri="{9D8B030D-6E8A-4147-A177-3AD203B41FA5}">
                      <a16:colId xmlns:a16="http://schemas.microsoft.com/office/drawing/2014/main" val="115250197"/>
                    </a:ext>
                  </a:extLst>
                </a:gridCol>
                <a:gridCol w="1196154">
                  <a:extLst>
                    <a:ext uri="{9D8B030D-6E8A-4147-A177-3AD203B41FA5}">
                      <a16:colId xmlns:a16="http://schemas.microsoft.com/office/drawing/2014/main" val="727216196"/>
                    </a:ext>
                  </a:extLst>
                </a:gridCol>
                <a:gridCol w="1221074">
                  <a:extLst>
                    <a:ext uri="{9D8B030D-6E8A-4147-A177-3AD203B41FA5}">
                      <a16:colId xmlns:a16="http://schemas.microsoft.com/office/drawing/2014/main" val="163068837"/>
                    </a:ext>
                  </a:extLst>
                </a:gridCol>
                <a:gridCol w="1196154">
                  <a:extLst>
                    <a:ext uri="{9D8B030D-6E8A-4147-A177-3AD203B41FA5}">
                      <a16:colId xmlns:a16="http://schemas.microsoft.com/office/drawing/2014/main" val="2997554831"/>
                    </a:ext>
                  </a:extLst>
                </a:gridCol>
              </a:tblGrid>
              <a:tr h="1360593">
                <a:tc>
                  <a:txBody>
                    <a:bodyPr/>
                    <a:lstStyle/>
                    <a:p>
                      <a:pPr fontAlgn="b"/>
                      <a:r>
                        <a:rPr lang="en-US" sz="1100">
                          <a:effectLst/>
                        </a:rPr>
                        <a:t>100 – Employment Rate</a:t>
                      </a:r>
                    </a:p>
                  </a:txBody>
                  <a:tcPr marL="9525" marR="9525" marT="9525" anchor="b"/>
                </a:tc>
                <a:tc>
                  <a:txBody>
                    <a:bodyPr/>
                    <a:lstStyle/>
                    <a:p>
                      <a:pPr fontAlgn="b"/>
                      <a:r>
                        <a:rPr lang="en-US" sz="1100">
                          <a:effectLst/>
                        </a:rPr>
                        <a:t>With Factor</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Without Factor</a:t>
                      </a:r>
                      <a:endParaRPr lang="en-US" sz="1100">
                        <a:effectLst/>
                        <a:latin typeface="Calibri" panose="020F0502020204030204" pitchFamily="34" charset="0"/>
                      </a:endParaRPr>
                    </a:p>
                  </a:txBody>
                  <a:tcPr marL="9525" marR="9525" marT="9525" anchor="b"/>
                </a:tc>
                <a:tc>
                  <a:txBody>
                    <a:bodyPr/>
                    <a:lstStyle/>
                    <a:p>
                      <a:pPr fontAlgn="b"/>
                      <a:r>
                        <a:rPr lang="en-US" sz="1100">
                          <a:effectLst/>
                        </a:rPr>
                        <a:t>Change</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3827657045"/>
                  </a:ext>
                </a:extLst>
              </a:tr>
              <a:tr h="1332822">
                <a:tc>
                  <a:txBody>
                    <a:bodyPr/>
                    <a:lstStyle/>
                    <a:p>
                      <a:pPr fontAlgn="b"/>
                      <a:r>
                        <a:rPr lang="en-US" sz="1100">
                          <a:effectLst/>
                        </a:rPr>
                        <a:t>Year 2020</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11294.6</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11951.17</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0.945</a:t>
                      </a:r>
                    </a:p>
                  </a:txBody>
                  <a:tcPr marL="9525" marR="9525" marT="9525" anchor="b"/>
                </a:tc>
                <a:extLst>
                  <a:ext uri="{0D108BD9-81ED-4DB2-BD59-A6C34878D82A}">
                    <a16:rowId xmlns:a16="http://schemas.microsoft.com/office/drawing/2014/main" val="500193175"/>
                  </a:ext>
                </a:extLst>
              </a:tr>
            </a:tbl>
          </a:graphicData>
        </a:graphic>
      </p:graphicFrame>
    </p:spTree>
    <p:extLst>
      <p:ext uri="{BB962C8B-B14F-4D97-AF65-F5344CB8AC3E}">
        <p14:creationId xmlns:p14="http://schemas.microsoft.com/office/powerpoint/2010/main" val="401699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worked - Maryland Car Sales</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1162050" y="1666875"/>
            <a:ext cx="9623778"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CPI</a:t>
            </a:r>
          </a:p>
          <a:p>
            <a:endParaRPr lang="en-US" sz="2800">
              <a:cs typeface="Arial"/>
            </a:endParaRPr>
          </a:p>
          <a:p>
            <a:r>
              <a:rPr lang="en-US" sz="2800">
                <a:cs typeface="Arial"/>
              </a:rPr>
              <a:t>We predict that CPI will already work with this model since it stays relatively consistent during the Covid period and that CPI is a direct indicator of sales. Thus, we will explore this in the Costco set, where CPI will be more important</a:t>
            </a:r>
          </a:p>
          <a:p>
            <a:endParaRPr lang="en-US" sz="2800">
              <a:cs typeface="Arial"/>
            </a:endParaRPr>
          </a:p>
          <a:p>
            <a:endParaRPr lang="en-US" sz="2600">
              <a:cs typeface="Arial"/>
            </a:endParaRPr>
          </a:p>
          <a:p>
            <a:endParaRPr lang="en-US" sz="2800">
              <a:cs typeface="Arial"/>
            </a:endParaRPr>
          </a:p>
        </p:txBody>
      </p:sp>
    </p:spTree>
    <p:extLst>
      <p:ext uri="{BB962C8B-B14F-4D97-AF65-F5344CB8AC3E}">
        <p14:creationId xmlns:p14="http://schemas.microsoft.com/office/powerpoint/2010/main" val="36297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didn't work - Costco</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172156" y="1578328"/>
            <a:ext cx="7242528"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No employment percentage</a:t>
            </a:r>
          </a:p>
          <a:p>
            <a:endParaRPr lang="en-US" sz="2800">
              <a:cs typeface="Arial"/>
            </a:endParaRPr>
          </a:p>
          <a:p>
            <a:r>
              <a:rPr lang="en-US" sz="2800">
                <a:cs typeface="Arial"/>
              </a:rPr>
              <a:t>- Using the no employment rate of the United States in the past 9 years from 2012- 2021, we were able to identify the square root loss value with no employment percentage as a regressor. </a:t>
            </a:r>
          </a:p>
          <a:p>
            <a:r>
              <a:rPr lang="en-US" sz="2800">
                <a:cs typeface="Arial"/>
              </a:rPr>
              <a:t>- We found a reduction of only 1% as well. This is likely not statistically significant, and thus, the data should not be used as a regressor - Note this economic indicator worked for vehicle sales</a:t>
            </a:r>
          </a:p>
          <a:p>
            <a:endParaRPr lang="en-US" sz="2800">
              <a:cs typeface="Arial"/>
            </a:endParaRPr>
          </a:p>
          <a:p>
            <a:endParaRPr lang="en-US" sz="2600">
              <a:cs typeface="Arial"/>
            </a:endParaRPr>
          </a:p>
          <a:p>
            <a:endParaRPr lang="en-US" sz="2800">
              <a:cs typeface="Arial"/>
            </a:endParaRPr>
          </a:p>
        </p:txBody>
      </p:sp>
      <p:graphicFrame>
        <p:nvGraphicFramePr>
          <p:cNvPr id="4" name="Table 3">
            <a:extLst>
              <a:ext uri="{FF2B5EF4-FFF2-40B4-BE49-F238E27FC236}">
                <a16:creationId xmlns:a16="http://schemas.microsoft.com/office/drawing/2014/main" id="{650149B4-BE4E-4E00-8AEE-FD4EE68EA7C0}"/>
              </a:ext>
            </a:extLst>
          </p:cNvPr>
          <p:cNvGraphicFramePr>
            <a:graphicFrameLocks noGrp="1"/>
          </p:cNvGraphicFramePr>
          <p:nvPr>
            <p:extLst>
              <p:ext uri="{D42A27DB-BD31-4B8C-83A1-F6EECF244321}">
                <p14:modId xmlns:p14="http://schemas.microsoft.com/office/powerpoint/2010/main" val="1624804987"/>
              </p:ext>
            </p:extLst>
          </p:nvPr>
        </p:nvGraphicFramePr>
        <p:xfrm>
          <a:off x="7934325" y="2667000"/>
          <a:ext cx="3893573" cy="3314814"/>
        </p:xfrm>
        <a:graphic>
          <a:graphicData uri="http://schemas.openxmlformats.org/drawingml/2006/table">
            <a:tbl>
              <a:tblPr firstRow="1" bandRow="1">
                <a:tableStyleId>{5C22544A-7EE6-4342-B048-85BDC9FD1C3A}</a:tableStyleId>
              </a:tblPr>
              <a:tblGrid>
                <a:gridCol w="968350">
                  <a:extLst>
                    <a:ext uri="{9D8B030D-6E8A-4147-A177-3AD203B41FA5}">
                      <a16:colId xmlns:a16="http://schemas.microsoft.com/office/drawing/2014/main" val="2722525570"/>
                    </a:ext>
                  </a:extLst>
                </a:gridCol>
                <a:gridCol w="988523">
                  <a:extLst>
                    <a:ext uri="{9D8B030D-6E8A-4147-A177-3AD203B41FA5}">
                      <a16:colId xmlns:a16="http://schemas.microsoft.com/office/drawing/2014/main" val="3010760957"/>
                    </a:ext>
                  </a:extLst>
                </a:gridCol>
                <a:gridCol w="968350">
                  <a:extLst>
                    <a:ext uri="{9D8B030D-6E8A-4147-A177-3AD203B41FA5}">
                      <a16:colId xmlns:a16="http://schemas.microsoft.com/office/drawing/2014/main" val="419212704"/>
                    </a:ext>
                  </a:extLst>
                </a:gridCol>
                <a:gridCol w="968350">
                  <a:extLst>
                    <a:ext uri="{9D8B030D-6E8A-4147-A177-3AD203B41FA5}">
                      <a16:colId xmlns:a16="http://schemas.microsoft.com/office/drawing/2014/main" val="2218471386"/>
                    </a:ext>
                  </a:extLst>
                </a:gridCol>
              </a:tblGrid>
              <a:tr h="1230944">
                <a:tc>
                  <a:txBody>
                    <a:bodyPr/>
                    <a:lstStyle/>
                    <a:p>
                      <a:pPr lvl="0">
                        <a:buNone/>
                      </a:pPr>
                      <a:r>
                        <a:rPr lang="en-US" sz="1100">
                          <a:effectLst/>
                        </a:rPr>
                        <a:t>No employment</a:t>
                      </a:r>
                      <a:endParaRPr lang="en-US"/>
                    </a:p>
                  </a:txBody>
                  <a:tcPr marL="9525" marR="9525" marT="9525" anchor="b"/>
                </a:tc>
                <a:tc>
                  <a:txBody>
                    <a:bodyPr/>
                    <a:lstStyle/>
                    <a:p>
                      <a:pPr fontAlgn="b"/>
                      <a:r>
                        <a:rPr lang="en-US" sz="1100">
                          <a:effectLst/>
                        </a:rPr>
                        <a:t>With Factor</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Without Factor</a:t>
                      </a:r>
                    </a:p>
                  </a:txBody>
                  <a:tcPr marL="9525" marR="9525" marT="9525" anchor="b"/>
                </a:tc>
                <a:tc>
                  <a:txBody>
                    <a:bodyPr/>
                    <a:lstStyle/>
                    <a:p>
                      <a:pPr fontAlgn="b"/>
                      <a:r>
                        <a:rPr lang="en-US" sz="1100">
                          <a:effectLst/>
                          <a:latin typeface="Calibri"/>
                        </a:rPr>
                        <a:t> Change</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322536848"/>
                  </a:ext>
                </a:extLst>
              </a:tr>
              <a:tr h="1211551">
                <a:tc>
                  <a:txBody>
                    <a:bodyPr/>
                    <a:lstStyle/>
                    <a:p>
                      <a:pPr fontAlgn="b"/>
                      <a:r>
                        <a:rPr lang="en-US" sz="1100">
                          <a:effectLst/>
                        </a:rPr>
                        <a:t>Before 2020</a:t>
                      </a:r>
                    </a:p>
                  </a:txBody>
                  <a:tcPr marL="9525" marR="9525" marT="9525" anchor="b"/>
                </a:tc>
                <a:tc>
                  <a:txBody>
                    <a:bodyPr/>
                    <a:lstStyle/>
                    <a:p>
                      <a:pPr lvl="0" algn="r">
                        <a:buNone/>
                      </a:pPr>
                      <a:r>
                        <a:rPr lang="en-US" sz="1100" b="0" i="0" u="none" strike="noStrike" noProof="0">
                          <a:effectLst/>
                          <a:latin typeface="Calibri"/>
                        </a:rPr>
                        <a:t>2.0866</a:t>
                      </a:r>
                      <a:endParaRPr lang="en-US"/>
                    </a:p>
                  </a:txBody>
                  <a:tcPr marL="9525" marR="9525" marT="9525" anchor="b"/>
                </a:tc>
                <a:tc>
                  <a:txBody>
                    <a:bodyPr/>
                    <a:lstStyle/>
                    <a:p>
                      <a:pPr lvl="0" algn="r">
                        <a:buNone/>
                      </a:pPr>
                      <a:r>
                        <a:rPr lang="en-US" sz="1100" b="0" i="0" u="none" strike="noStrike" noProof="0">
                          <a:effectLst/>
                          <a:latin typeface="Calibri"/>
                        </a:rPr>
                        <a:t>2.3833 </a:t>
                      </a:r>
                      <a:endParaRPr lang="en-US"/>
                    </a:p>
                  </a:txBody>
                  <a:tcPr marL="9525" marR="9525" marT="9525" anchor="b"/>
                </a:tc>
                <a:tc>
                  <a:txBody>
                    <a:bodyPr/>
                    <a:lstStyle/>
                    <a:p>
                      <a:pPr lvl="0" algn="r">
                        <a:buNone/>
                      </a:pPr>
                      <a:r>
                        <a:rPr lang="en-US" sz="1100">
                          <a:effectLst/>
                        </a:rPr>
                        <a:t>0.8754</a:t>
                      </a:r>
                      <a:endParaRPr lang="en-US"/>
                    </a:p>
                  </a:txBody>
                  <a:tcPr marL="9525" marR="9525" marT="9525" anchor="b"/>
                </a:tc>
                <a:extLst>
                  <a:ext uri="{0D108BD9-81ED-4DB2-BD59-A6C34878D82A}">
                    <a16:rowId xmlns:a16="http://schemas.microsoft.com/office/drawing/2014/main" val="915003357"/>
                  </a:ext>
                </a:extLst>
              </a:tr>
              <a:tr h="872319">
                <a:tc>
                  <a:txBody>
                    <a:bodyPr/>
                    <a:lstStyle/>
                    <a:p>
                      <a:pPr algn="r" fontAlgn="b"/>
                      <a:r>
                        <a:rPr lang="en-US" sz="1100">
                          <a:effectLst/>
                        </a:rPr>
                        <a:t>2020</a:t>
                      </a:r>
                      <a:endParaRPr lang="en-US" sz="1100">
                        <a:effectLst/>
                        <a:latin typeface="Calibri" panose="020F0502020204030204" pitchFamily="34" charset="0"/>
                      </a:endParaRPr>
                    </a:p>
                  </a:txBody>
                  <a:tcPr marL="9525" marR="9525" marT="9525" anchor="b"/>
                </a:tc>
                <a:tc>
                  <a:txBody>
                    <a:bodyPr/>
                    <a:lstStyle/>
                    <a:p>
                      <a:pPr lvl="0" algn="r">
                        <a:buNone/>
                      </a:pPr>
                      <a:r>
                        <a:rPr lang="en-US" sz="1100" b="0" i="0" u="none" strike="noStrike" noProof="0">
                          <a:effectLst/>
                        </a:rPr>
                        <a:t>5.6428</a:t>
                      </a:r>
                    </a:p>
                  </a:txBody>
                  <a:tcPr marL="9525" marR="9525" marT="9525" anchor="b"/>
                </a:tc>
                <a:tc>
                  <a:txBody>
                    <a:bodyPr/>
                    <a:lstStyle/>
                    <a:p>
                      <a:pPr lvl="0" algn="r">
                        <a:buNone/>
                      </a:pPr>
                      <a:r>
                        <a:rPr lang="en-US" sz="1100" b="0" i="0" u="none" strike="noStrike" noProof="0">
                          <a:effectLst/>
                          <a:latin typeface="Calibri"/>
                        </a:rPr>
                        <a:t>5.7045 </a:t>
                      </a:r>
                      <a:endParaRPr lang="en-US"/>
                    </a:p>
                  </a:txBody>
                  <a:tcPr marL="9525" marR="9525" marT="9525" anchor="b"/>
                </a:tc>
                <a:tc>
                  <a:txBody>
                    <a:bodyPr/>
                    <a:lstStyle/>
                    <a:p>
                      <a:pPr lvl="0" algn="r">
                        <a:buNone/>
                      </a:pPr>
                      <a:r>
                        <a:rPr lang="en-US" sz="1100">
                          <a:effectLst/>
                        </a:rPr>
                        <a:t>0.9891</a:t>
                      </a:r>
                      <a:endParaRPr lang="en-US"/>
                    </a:p>
                  </a:txBody>
                  <a:tcPr marL="9525" marR="9525" marT="9525" anchor="b"/>
                </a:tc>
                <a:extLst>
                  <a:ext uri="{0D108BD9-81ED-4DB2-BD59-A6C34878D82A}">
                    <a16:rowId xmlns:a16="http://schemas.microsoft.com/office/drawing/2014/main" val="2204882431"/>
                  </a:ext>
                </a:extLst>
              </a:tr>
            </a:tbl>
          </a:graphicData>
        </a:graphic>
      </p:graphicFrame>
    </p:spTree>
    <p:extLst>
      <p:ext uri="{BB962C8B-B14F-4D97-AF65-F5344CB8AC3E}">
        <p14:creationId xmlns:p14="http://schemas.microsoft.com/office/powerpoint/2010/main" val="13391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worked - Costco</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248356" y="1578328"/>
            <a:ext cx="7509228"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Arial"/>
              </a:rPr>
              <a:t>Inflation rate</a:t>
            </a:r>
          </a:p>
          <a:p>
            <a:endParaRPr lang="en-US" sz="2800">
              <a:cs typeface="Arial"/>
            </a:endParaRPr>
          </a:p>
          <a:p>
            <a:r>
              <a:rPr lang="en-US" sz="2800" dirty="0">
                <a:cs typeface="Arial"/>
              </a:rPr>
              <a:t>- Using the inflation rate of the United States in the past 9 years from 2012- 2021, we were able to identify the square root loss value with inflation rate as a regressor. </a:t>
            </a:r>
          </a:p>
          <a:p>
            <a:r>
              <a:rPr lang="en-US" sz="2800" dirty="0">
                <a:cs typeface="Arial"/>
              </a:rPr>
              <a:t>- We found a reduction change of only 1%. This seemed insignificant, however, in combination With CPI, it became significant</a:t>
            </a:r>
          </a:p>
          <a:p>
            <a:endParaRPr lang="en-US" sz="2800">
              <a:cs typeface="Arial"/>
            </a:endParaRPr>
          </a:p>
          <a:p>
            <a:endParaRPr lang="en-US" sz="2800">
              <a:cs typeface="Arial"/>
            </a:endParaRPr>
          </a:p>
          <a:p>
            <a:endParaRPr lang="en-US" sz="2600">
              <a:cs typeface="Arial"/>
            </a:endParaRPr>
          </a:p>
          <a:p>
            <a:endParaRPr lang="en-US" sz="2800">
              <a:cs typeface="Arial"/>
            </a:endParaRPr>
          </a:p>
        </p:txBody>
      </p:sp>
      <p:graphicFrame>
        <p:nvGraphicFramePr>
          <p:cNvPr id="4" name="Table 3">
            <a:extLst>
              <a:ext uri="{FF2B5EF4-FFF2-40B4-BE49-F238E27FC236}">
                <a16:creationId xmlns:a16="http://schemas.microsoft.com/office/drawing/2014/main" id="{650149B4-BE4E-4E00-8AEE-FD4EE68EA7C0}"/>
              </a:ext>
            </a:extLst>
          </p:cNvPr>
          <p:cNvGraphicFramePr>
            <a:graphicFrameLocks noGrp="1"/>
          </p:cNvGraphicFramePr>
          <p:nvPr>
            <p:extLst>
              <p:ext uri="{D42A27DB-BD31-4B8C-83A1-F6EECF244321}">
                <p14:modId xmlns:p14="http://schemas.microsoft.com/office/powerpoint/2010/main" val="363595759"/>
              </p:ext>
            </p:extLst>
          </p:nvPr>
        </p:nvGraphicFramePr>
        <p:xfrm>
          <a:off x="7934325" y="2667000"/>
          <a:ext cx="3893573" cy="3314814"/>
        </p:xfrm>
        <a:graphic>
          <a:graphicData uri="http://schemas.openxmlformats.org/drawingml/2006/table">
            <a:tbl>
              <a:tblPr firstRow="1" bandRow="1">
                <a:tableStyleId>{5C22544A-7EE6-4342-B048-85BDC9FD1C3A}</a:tableStyleId>
              </a:tblPr>
              <a:tblGrid>
                <a:gridCol w="968350">
                  <a:extLst>
                    <a:ext uri="{9D8B030D-6E8A-4147-A177-3AD203B41FA5}">
                      <a16:colId xmlns:a16="http://schemas.microsoft.com/office/drawing/2014/main" val="2722525570"/>
                    </a:ext>
                  </a:extLst>
                </a:gridCol>
                <a:gridCol w="988523">
                  <a:extLst>
                    <a:ext uri="{9D8B030D-6E8A-4147-A177-3AD203B41FA5}">
                      <a16:colId xmlns:a16="http://schemas.microsoft.com/office/drawing/2014/main" val="3010760957"/>
                    </a:ext>
                  </a:extLst>
                </a:gridCol>
                <a:gridCol w="968350">
                  <a:extLst>
                    <a:ext uri="{9D8B030D-6E8A-4147-A177-3AD203B41FA5}">
                      <a16:colId xmlns:a16="http://schemas.microsoft.com/office/drawing/2014/main" val="419212704"/>
                    </a:ext>
                  </a:extLst>
                </a:gridCol>
                <a:gridCol w="968350">
                  <a:extLst>
                    <a:ext uri="{9D8B030D-6E8A-4147-A177-3AD203B41FA5}">
                      <a16:colId xmlns:a16="http://schemas.microsoft.com/office/drawing/2014/main" val="2218471386"/>
                    </a:ext>
                  </a:extLst>
                </a:gridCol>
              </a:tblGrid>
              <a:tr h="1230944">
                <a:tc>
                  <a:txBody>
                    <a:bodyPr/>
                    <a:lstStyle/>
                    <a:p>
                      <a:pPr fontAlgn="b"/>
                      <a:r>
                        <a:rPr lang="en-US" sz="1100">
                          <a:effectLst/>
                        </a:rPr>
                        <a:t>Inflation Rate</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 Factor</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Without Factor</a:t>
                      </a:r>
                      <a:endParaRPr lang="en-US" sz="1100">
                        <a:effectLst/>
                        <a:latin typeface="Calibri" panose="020F0502020204030204" pitchFamily="34" charset="0"/>
                      </a:endParaRPr>
                    </a:p>
                  </a:txBody>
                  <a:tcPr marL="9525" marR="9525" marT="9525" anchor="b"/>
                </a:tc>
                <a:tc>
                  <a:txBody>
                    <a:bodyPr/>
                    <a:lstStyle/>
                    <a:p>
                      <a:pPr fontAlgn="b"/>
                      <a:r>
                        <a:rPr lang="en-US" sz="1100">
                          <a:effectLst/>
                          <a:latin typeface="Calibri"/>
                        </a:rPr>
                        <a:t>Change</a:t>
                      </a:r>
                    </a:p>
                  </a:txBody>
                  <a:tcPr marL="9525" marR="9525" marT="9525" anchor="b"/>
                </a:tc>
                <a:extLst>
                  <a:ext uri="{0D108BD9-81ED-4DB2-BD59-A6C34878D82A}">
                    <a16:rowId xmlns:a16="http://schemas.microsoft.com/office/drawing/2014/main" val="2322536848"/>
                  </a:ext>
                </a:extLst>
              </a:tr>
              <a:tr h="1211551">
                <a:tc>
                  <a:txBody>
                    <a:bodyPr/>
                    <a:lstStyle/>
                    <a:p>
                      <a:pPr fontAlgn="b"/>
                      <a:r>
                        <a:rPr lang="en-US" sz="1100">
                          <a:effectLst/>
                        </a:rPr>
                        <a:t>Before 2020</a:t>
                      </a:r>
                    </a:p>
                  </a:txBody>
                  <a:tcPr marL="9525" marR="9525" marT="9525" anchor="b"/>
                </a:tc>
                <a:tc>
                  <a:txBody>
                    <a:bodyPr/>
                    <a:lstStyle/>
                    <a:p>
                      <a:pPr algn="r" fontAlgn="b"/>
                      <a:r>
                        <a:rPr lang="en-US" sz="1100">
                          <a:effectLst/>
                        </a:rPr>
                        <a:t>1.9588</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2.3833</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0.8218</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915003357"/>
                  </a:ext>
                </a:extLst>
              </a:tr>
              <a:tr h="872319">
                <a:tc>
                  <a:txBody>
                    <a:bodyPr/>
                    <a:lstStyle/>
                    <a:p>
                      <a:pPr algn="r" fontAlgn="b"/>
                      <a:r>
                        <a:rPr lang="en-US" sz="1100">
                          <a:effectLst/>
                        </a:rPr>
                        <a:t>2020</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5.6462</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5.7045</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0.9897</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204882431"/>
                  </a:ext>
                </a:extLst>
              </a:tr>
            </a:tbl>
          </a:graphicData>
        </a:graphic>
      </p:graphicFrame>
    </p:spTree>
    <p:extLst>
      <p:ext uri="{BB962C8B-B14F-4D97-AF65-F5344CB8AC3E}">
        <p14:creationId xmlns:p14="http://schemas.microsoft.com/office/powerpoint/2010/main" val="23819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1371599" y="294538"/>
            <a:ext cx="9895951" cy="1033669"/>
          </a:xfrm>
        </p:spPr>
        <p:txBody>
          <a:bodyPr>
            <a:normAutofit/>
          </a:bodyPr>
          <a:lstStyle/>
          <a:p>
            <a:r>
              <a:rPr lang="en-US" sz="4000">
                <a:solidFill>
                  <a:srgbClr val="FFFFFF"/>
                </a:solidFill>
                <a:cs typeface="Calibri Light"/>
              </a:rPr>
              <a:t>Let's set the scene</a:t>
            </a:r>
            <a:endParaRPr lang="en-US" sz="4000">
              <a:solidFill>
                <a:srgbClr val="FFFFFF"/>
              </a:solidFill>
            </a:endParaRPr>
          </a:p>
        </p:txBody>
      </p:sp>
      <p:sp>
        <p:nvSpPr>
          <p:cNvPr id="3" name="Content Placeholder 2">
            <a:extLst>
              <a:ext uri="{FF2B5EF4-FFF2-40B4-BE49-F238E27FC236}">
                <a16:creationId xmlns:a16="http://schemas.microsoft.com/office/drawing/2014/main" id="{872FA7A5-004E-4E2D-95C8-38F06019FF9B}"/>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en-US" sz="2000">
                <a:cs typeface="Calibri" panose="020F0502020204030204"/>
              </a:rPr>
              <a:t>Millions of companies are thriving and growing in the process of economic globalization and become even more profitable with the advent of new and improved sales models brought on by new technology. This technology allows companies to take stock of their inventory and predict future sales during the different seasons depending on their type of sale. Clothing stores predict the number of shoes sold and what shoes are sold, sports shops predict the number of clubs sold on that particular week during the baseball season, and a mechanic wipes his brow after a particularly busy day perfectly predicted by his model, allowing him to call in the right number of apprentices for the day shift. Things are going fantastic for the economy globally, entrepreneurs are reaping the rewards of their investments, and governments are able to raise even more money through the newfound efficiency of the economy and sales ecosystems. In all, undoubtedly, the financial outlook of businesses looks promising, and the consumer experience grows by the day.</a:t>
            </a:r>
          </a:p>
        </p:txBody>
      </p:sp>
    </p:spTree>
    <p:extLst>
      <p:ext uri="{BB962C8B-B14F-4D97-AF65-F5344CB8AC3E}">
        <p14:creationId xmlns:p14="http://schemas.microsoft.com/office/powerpoint/2010/main" val="331360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worked - Costco</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200731" y="1578328"/>
            <a:ext cx="7528278"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CPI</a:t>
            </a:r>
          </a:p>
          <a:p>
            <a:endParaRPr lang="en-US" sz="2800">
              <a:cs typeface="Arial"/>
            </a:endParaRPr>
          </a:p>
          <a:p>
            <a:r>
              <a:rPr lang="en-US" sz="2800">
                <a:cs typeface="Arial"/>
              </a:rPr>
              <a:t>- Using the CPI of the United States in the past 9 years from 2012- 2021, we were able to identify the square root loss value with CPI as a regressor - We found a percentage change of about 13.5%. This is significant, and thus, the data should be used as a regressor</a:t>
            </a:r>
          </a:p>
          <a:p>
            <a:r>
              <a:rPr lang="en-US" sz="2800">
                <a:cs typeface="Arial"/>
              </a:rPr>
              <a:t>- Note that CPI has a direct correlation to sales, so it will cause a larger reduction in loss</a:t>
            </a:r>
          </a:p>
          <a:p>
            <a:endParaRPr lang="en-US" sz="2800">
              <a:cs typeface="Arial"/>
            </a:endParaRPr>
          </a:p>
          <a:p>
            <a:endParaRPr lang="en-US" sz="2600">
              <a:cs typeface="Arial"/>
            </a:endParaRPr>
          </a:p>
          <a:p>
            <a:endParaRPr lang="en-US" sz="2800">
              <a:cs typeface="Arial"/>
            </a:endParaRPr>
          </a:p>
        </p:txBody>
      </p:sp>
      <p:graphicFrame>
        <p:nvGraphicFramePr>
          <p:cNvPr id="4" name="Table 3">
            <a:extLst>
              <a:ext uri="{FF2B5EF4-FFF2-40B4-BE49-F238E27FC236}">
                <a16:creationId xmlns:a16="http://schemas.microsoft.com/office/drawing/2014/main" id="{650149B4-BE4E-4E00-8AEE-FD4EE68EA7C0}"/>
              </a:ext>
            </a:extLst>
          </p:cNvPr>
          <p:cNvGraphicFramePr>
            <a:graphicFrameLocks noGrp="1"/>
          </p:cNvGraphicFramePr>
          <p:nvPr>
            <p:extLst>
              <p:ext uri="{D42A27DB-BD31-4B8C-83A1-F6EECF244321}">
                <p14:modId xmlns:p14="http://schemas.microsoft.com/office/powerpoint/2010/main" val="3009623458"/>
              </p:ext>
            </p:extLst>
          </p:nvPr>
        </p:nvGraphicFramePr>
        <p:xfrm>
          <a:off x="7934325" y="2667000"/>
          <a:ext cx="3893573" cy="3314814"/>
        </p:xfrm>
        <a:graphic>
          <a:graphicData uri="http://schemas.openxmlformats.org/drawingml/2006/table">
            <a:tbl>
              <a:tblPr firstRow="1" bandRow="1">
                <a:tableStyleId>{5C22544A-7EE6-4342-B048-85BDC9FD1C3A}</a:tableStyleId>
              </a:tblPr>
              <a:tblGrid>
                <a:gridCol w="968350">
                  <a:extLst>
                    <a:ext uri="{9D8B030D-6E8A-4147-A177-3AD203B41FA5}">
                      <a16:colId xmlns:a16="http://schemas.microsoft.com/office/drawing/2014/main" val="2722525570"/>
                    </a:ext>
                  </a:extLst>
                </a:gridCol>
                <a:gridCol w="988523">
                  <a:extLst>
                    <a:ext uri="{9D8B030D-6E8A-4147-A177-3AD203B41FA5}">
                      <a16:colId xmlns:a16="http://schemas.microsoft.com/office/drawing/2014/main" val="3010760957"/>
                    </a:ext>
                  </a:extLst>
                </a:gridCol>
                <a:gridCol w="968350">
                  <a:extLst>
                    <a:ext uri="{9D8B030D-6E8A-4147-A177-3AD203B41FA5}">
                      <a16:colId xmlns:a16="http://schemas.microsoft.com/office/drawing/2014/main" val="419212704"/>
                    </a:ext>
                  </a:extLst>
                </a:gridCol>
                <a:gridCol w="968350">
                  <a:extLst>
                    <a:ext uri="{9D8B030D-6E8A-4147-A177-3AD203B41FA5}">
                      <a16:colId xmlns:a16="http://schemas.microsoft.com/office/drawing/2014/main" val="2218471386"/>
                    </a:ext>
                  </a:extLst>
                </a:gridCol>
              </a:tblGrid>
              <a:tr h="1230944">
                <a:tc>
                  <a:txBody>
                    <a:bodyPr/>
                    <a:lstStyle/>
                    <a:p>
                      <a:pPr fontAlgn="b"/>
                      <a:r>
                        <a:rPr lang="en-US" sz="1100">
                          <a:effectLst/>
                        </a:rPr>
                        <a:t>Inflation Rate</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 Factor</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Without Factor</a:t>
                      </a:r>
                    </a:p>
                  </a:txBody>
                  <a:tcPr marL="9525" marR="9525" marT="9525" anchor="b"/>
                </a:tc>
                <a:tc>
                  <a:txBody>
                    <a:bodyPr/>
                    <a:lstStyle/>
                    <a:p>
                      <a:pPr fontAlgn="b"/>
                      <a:r>
                        <a:rPr lang="en-US" sz="1100">
                          <a:effectLst/>
                          <a:latin typeface="Calibri"/>
                        </a:rPr>
                        <a:t>Change</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322536848"/>
                  </a:ext>
                </a:extLst>
              </a:tr>
              <a:tr h="1211551">
                <a:tc>
                  <a:txBody>
                    <a:bodyPr/>
                    <a:lstStyle/>
                    <a:p>
                      <a:pPr fontAlgn="b"/>
                      <a:r>
                        <a:rPr lang="en-US" sz="1100">
                          <a:effectLst/>
                        </a:rPr>
                        <a:t>Before 2020 </a:t>
                      </a:r>
                    </a:p>
                  </a:txBody>
                  <a:tcPr marL="9525" marR="9525" marT="9525" anchor="b"/>
                </a:tc>
                <a:tc>
                  <a:txBody>
                    <a:bodyPr/>
                    <a:lstStyle/>
                    <a:p>
                      <a:pPr lvl="0" algn="r">
                        <a:buNone/>
                      </a:pPr>
                      <a:r>
                        <a:rPr lang="en-US" sz="1100" b="0" i="0" u="none" strike="noStrike" noProof="0">
                          <a:effectLst/>
                        </a:rPr>
                        <a:t>2.1271</a:t>
                      </a:r>
                    </a:p>
                  </a:txBody>
                  <a:tcPr marL="9525" marR="9525" marT="9525" anchor="b"/>
                </a:tc>
                <a:tc>
                  <a:txBody>
                    <a:bodyPr/>
                    <a:lstStyle/>
                    <a:p>
                      <a:pPr algn="r" fontAlgn="b"/>
                      <a:r>
                        <a:rPr lang="en-US" sz="1100">
                          <a:effectLst/>
                        </a:rPr>
                        <a:t>2.3833</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0.8925</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915003357"/>
                  </a:ext>
                </a:extLst>
              </a:tr>
              <a:tr h="872319">
                <a:tc>
                  <a:txBody>
                    <a:bodyPr/>
                    <a:lstStyle/>
                    <a:p>
                      <a:pPr algn="r" fontAlgn="b"/>
                      <a:r>
                        <a:rPr lang="en-US" sz="1100">
                          <a:effectLst/>
                        </a:rPr>
                        <a:t>2020</a:t>
                      </a:r>
                      <a:endParaRPr lang="en-US" sz="1100">
                        <a:effectLst/>
                        <a:latin typeface="Calibri" panose="020F0502020204030204" pitchFamily="34" charset="0"/>
                      </a:endParaRPr>
                    </a:p>
                  </a:txBody>
                  <a:tcPr marL="9525" marR="9525" marT="9525" anchor="b"/>
                </a:tc>
                <a:tc>
                  <a:txBody>
                    <a:bodyPr/>
                    <a:lstStyle/>
                    <a:p>
                      <a:pPr lvl="0" algn="r">
                        <a:buNone/>
                      </a:pPr>
                      <a:r>
                        <a:rPr lang="en-US" sz="1100" b="0" i="0" u="none" strike="noStrike" noProof="0">
                          <a:effectLst/>
                          <a:latin typeface="Calibri"/>
                        </a:rPr>
                        <a:t>4.9342</a:t>
                      </a:r>
                      <a:endParaRPr lang="en-US"/>
                    </a:p>
                  </a:txBody>
                  <a:tcPr marL="9525" marR="9525" marT="9525" anchor="b"/>
                </a:tc>
                <a:tc>
                  <a:txBody>
                    <a:bodyPr/>
                    <a:lstStyle/>
                    <a:p>
                      <a:pPr algn="r" fontAlgn="b"/>
                      <a:r>
                        <a:rPr lang="en-US" sz="1100">
                          <a:effectLst/>
                        </a:rPr>
                        <a:t>5.7045</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0.8649</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204882431"/>
                  </a:ext>
                </a:extLst>
              </a:tr>
            </a:tbl>
          </a:graphicData>
        </a:graphic>
      </p:graphicFrame>
    </p:spTree>
    <p:extLst>
      <p:ext uri="{BB962C8B-B14F-4D97-AF65-F5344CB8AC3E}">
        <p14:creationId xmlns:p14="http://schemas.microsoft.com/office/powerpoint/2010/main" val="41842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cs typeface="Calibri Light"/>
              </a:rPr>
              <a:t>The final result with economic indicators: What worked - Costco</a:t>
            </a:r>
            <a:endParaRPr lang="en-US">
              <a:solidFill>
                <a:srgbClr val="000000"/>
              </a:solidFill>
              <a:cs typeface="Calibri Light"/>
            </a:endParaRPr>
          </a:p>
        </p:txBody>
      </p:sp>
      <p:sp>
        <p:nvSpPr>
          <p:cNvPr id="5" name="TextBox 4">
            <a:extLst>
              <a:ext uri="{FF2B5EF4-FFF2-40B4-BE49-F238E27FC236}">
                <a16:creationId xmlns:a16="http://schemas.microsoft.com/office/drawing/2014/main" id="{3ADB85E6-FC4E-42E5-ADC6-E9870EB4DCE2}"/>
              </a:ext>
            </a:extLst>
          </p:cNvPr>
          <p:cNvSpPr txBox="1"/>
          <p:nvPr/>
        </p:nvSpPr>
        <p:spPr>
          <a:xfrm>
            <a:off x="200731" y="1578328"/>
            <a:ext cx="7728303"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CPI and Inflation Rate</a:t>
            </a:r>
          </a:p>
          <a:p>
            <a:endParaRPr lang="en-US" sz="2800">
              <a:cs typeface="Arial"/>
            </a:endParaRPr>
          </a:p>
          <a:p>
            <a:r>
              <a:rPr lang="en-US" sz="2800">
                <a:cs typeface="Arial"/>
              </a:rPr>
              <a:t>- Using the CPI of the United States in the past 9 years from 2012- 2021, we were able to identify the square root loss value with CPI and inflation rate as a regressor</a:t>
            </a:r>
          </a:p>
          <a:p>
            <a:r>
              <a:rPr lang="en-US" sz="2800">
                <a:cs typeface="Arial"/>
              </a:rPr>
              <a:t>- We found a percentage change of about 25%. This is significant, and thus, the data should be used as a regressor</a:t>
            </a:r>
          </a:p>
          <a:p>
            <a:r>
              <a:rPr lang="en-US" sz="2800">
                <a:cs typeface="Arial"/>
              </a:rPr>
              <a:t>- Unexpectedly, the combination of CPI and inflation Rate yielded much better results</a:t>
            </a:r>
          </a:p>
          <a:p>
            <a:endParaRPr lang="en-US" sz="2800">
              <a:cs typeface="Arial"/>
            </a:endParaRPr>
          </a:p>
          <a:p>
            <a:endParaRPr lang="en-US" sz="2600">
              <a:cs typeface="Arial"/>
            </a:endParaRPr>
          </a:p>
          <a:p>
            <a:endParaRPr lang="en-US" sz="2800">
              <a:cs typeface="Arial"/>
            </a:endParaRPr>
          </a:p>
        </p:txBody>
      </p:sp>
      <p:graphicFrame>
        <p:nvGraphicFramePr>
          <p:cNvPr id="4" name="Table 3">
            <a:extLst>
              <a:ext uri="{FF2B5EF4-FFF2-40B4-BE49-F238E27FC236}">
                <a16:creationId xmlns:a16="http://schemas.microsoft.com/office/drawing/2014/main" id="{650149B4-BE4E-4E00-8AEE-FD4EE68EA7C0}"/>
              </a:ext>
            </a:extLst>
          </p:cNvPr>
          <p:cNvGraphicFramePr>
            <a:graphicFrameLocks noGrp="1"/>
          </p:cNvGraphicFramePr>
          <p:nvPr>
            <p:extLst>
              <p:ext uri="{D42A27DB-BD31-4B8C-83A1-F6EECF244321}">
                <p14:modId xmlns:p14="http://schemas.microsoft.com/office/powerpoint/2010/main" val="2619442867"/>
              </p:ext>
            </p:extLst>
          </p:nvPr>
        </p:nvGraphicFramePr>
        <p:xfrm>
          <a:off x="7934325" y="2667000"/>
          <a:ext cx="3893573" cy="3314814"/>
        </p:xfrm>
        <a:graphic>
          <a:graphicData uri="http://schemas.openxmlformats.org/drawingml/2006/table">
            <a:tbl>
              <a:tblPr firstRow="1" bandRow="1">
                <a:tableStyleId>{5C22544A-7EE6-4342-B048-85BDC9FD1C3A}</a:tableStyleId>
              </a:tblPr>
              <a:tblGrid>
                <a:gridCol w="968350">
                  <a:extLst>
                    <a:ext uri="{9D8B030D-6E8A-4147-A177-3AD203B41FA5}">
                      <a16:colId xmlns:a16="http://schemas.microsoft.com/office/drawing/2014/main" val="2722525570"/>
                    </a:ext>
                  </a:extLst>
                </a:gridCol>
                <a:gridCol w="988523">
                  <a:extLst>
                    <a:ext uri="{9D8B030D-6E8A-4147-A177-3AD203B41FA5}">
                      <a16:colId xmlns:a16="http://schemas.microsoft.com/office/drawing/2014/main" val="3010760957"/>
                    </a:ext>
                  </a:extLst>
                </a:gridCol>
                <a:gridCol w="968350">
                  <a:extLst>
                    <a:ext uri="{9D8B030D-6E8A-4147-A177-3AD203B41FA5}">
                      <a16:colId xmlns:a16="http://schemas.microsoft.com/office/drawing/2014/main" val="419212704"/>
                    </a:ext>
                  </a:extLst>
                </a:gridCol>
                <a:gridCol w="968350">
                  <a:extLst>
                    <a:ext uri="{9D8B030D-6E8A-4147-A177-3AD203B41FA5}">
                      <a16:colId xmlns:a16="http://schemas.microsoft.com/office/drawing/2014/main" val="2218471386"/>
                    </a:ext>
                  </a:extLst>
                </a:gridCol>
              </a:tblGrid>
              <a:tr h="1230944">
                <a:tc>
                  <a:txBody>
                    <a:bodyPr/>
                    <a:lstStyle/>
                    <a:p>
                      <a:pPr fontAlgn="b"/>
                      <a:r>
                        <a:rPr lang="en-US" sz="1100">
                          <a:effectLst/>
                        </a:rPr>
                        <a:t>Inflation Rate</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 Factor</a:t>
                      </a:r>
                      <a:endParaRPr lang="en-US" sz="1100">
                        <a:effectLst/>
                        <a:latin typeface="Calibri" panose="020F0502020204030204" pitchFamily="34" charset="0"/>
                      </a:endParaRPr>
                    </a:p>
                  </a:txBody>
                  <a:tcPr marL="9525" marR="9525" marT="9525" anchor="b"/>
                </a:tc>
                <a:tc>
                  <a:txBody>
                    <a:bodyPr/>
                    <a:lstStyle/>
                    <a:p>
                      <a:pPr fontAlgn="b"/>
                      <a:r>
                        <a:rPr lang="en-US" sz="1100">
                          <a:effectLst/>
                        </a:rPr>
                        <a:t>Without Factor</a:t>
                      </a:r>
                    </a:p>
                  </a:txBody>
                  <a:tcPr marL="9525" marR="9525" marT="9525" anchor="b"/>
                </a:tc>
                <a:tc>
                  <a:txBody>
                    <a:bodyPr/>
                    <a:lstStyle/>
                    <a:p>
                      <a:pPr fontAlgn="b"/>
                      <a:r>
                        <a:rPr lang="en-US" sz="1100">
                          <a:effectLst/>
                          <a:latin typeface="Calibri"/>
                        </a:rPr>
                        <a:t>Change</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322536848"/>
                  </a:ext>
                </a:extLst>
              </a:tr>
              <a:tr h="1211551">
                <a:tc>
                  <a:txBody>
                    <a:bodyPr/>
                    <a:lstStyle/>
                    <a:p>
                      <a:pPr fontAlgn="b"/>
                      <a:r>
                        <a:rPr lang="en-US" sz="1100">
                          <a:effectLst/>
                        </a:rPr>
                        <a:t>Before 2020</a:t>
                      </a:r>
                      <a:endParaRPr lang="en-US"/>
                    </a:p>
                  </a:txBody>
                  <a:tcPr marL="9525" marR="9525" marT="9525" anchor="b"/>
                </a:tc>
                <a:tc>
                  <a:txBody>
                    <a:bodyPr/>
                    <a:lstStyle/>
                    <a:p>
                      <a:pPr lvl="0" algn="r">
                        <a:buNone/>
                      </a:pPr>
                      <a:r>
                        <a:rPr lang="en-US" sz="1100" b="0" i="0" u="none" strike="noStrike" noProof="0">
                          <a:effectLst/>
                          <a:latin typeface="Calibri"/>
                        </a:rPr>
                        <a:t>1.4771</a:t>
                      </a:r>
                    </a:p>
                  </a:txBody>
                  <a:tcPr marL="9525" marR="9525" marT="9525" anchor="b"/>
                </a:tc>
                <a:tc>
                  <a:txBody>
                    <a:bodyPr/>
                    <a:lstStyle/>
                    <a:p>
                      <a:pPr algn="r" fontAlgn="b"/>
                      <a:r>
                        <a:rPr lang="en-US" sz="1100">
                          <a:effectLst/>
                        </a:rPr>
                        <a:t>2.3833</a:t>
                      </a:r>
                      <a:endParaRPr lang="en-US" sz="1100">
                        <a:effectLst/>
                        <a:latin typeface="Calibri" panose="020F0502020204030204" pitchFamily="34" charset="0"/>
                      </a:endParaRPr>
                    </a:p>
                  </a:txBody>
                  <a:tcPr marL="9525" marR="9525" marT="9525" anchor="b"/>
                </a:tc>
                <a:tc>
                  <a:txBody>
                    <a:bodyPr/>
                    <a:lstStyle/>
                    <a:p>
                      <a:pPr lvl="0" algn="r">
                        <a:buNone/>
                      </a:pPr>
                      <a:r>
                        <a:rPr lang="en-US" sz="1100">
                          <a:effectLst/>
                        </a:rPr>
                        <a:t>0.6297</a:t>
                      </a:r>
                      <a:endParaRPr lang="en-US"/>
                    </a:p>
                  </a:txBody>
                  <a:tcPr marL="9525" marR="9525" marT="9525" anchor="b"/>
                </a:tc>
                <a:extLst>
                  <a:ext uri="{0D108BD9-81ED-4DB2-BD59-A6C34878D82A}">
                    <a16:rowId xmlns:a16="http://schemas.microsoft.com/office/drawing/2014/main" val="915003357"/>
                  </a:ext>
                </a:extLst>
              </a:tr>
              <a:tr h="872319">
                <a:tc>
                  <a:txBody>
                    <a:bodyPr/>
                    <a:lstStyle/>
                    <a:p>
                      <a:pPr algn="r" fontAlgn="b"/>
                      <a:r>
                        <a:rPr lang="en-US" sz="1100">
                          <a:effectLst/>
                        </a:rPr>
                        <a:t>2020</a:t>
                      </a:r>
                      <a:endParaRPr lang="en-US" sz="1100">
                        <a:effectLst/>
                        <a:latin typeface="Calibri" panose="020F0502020204030204" pitchFamily="34" charset="0"/>
                      </a:endParaRPr>
                    </a:p>
                  </a:txBody>
                  <a:tcPr marL="9525" marR="9525" marT="9525" anchor="b"/>
                </a:tc>
                <a:tc>
                  <a:txBody>
                    <a:bodyPr/>
                    <a:lstStyle/>
                    <a:p>
                      <a:pPr lvl="0" algn="r">
                        <a:buNone/>
                      </a:pPr>
                      <a:r>
                        <a:rPr lang="en-US" sz="1100" b="0" i="0" u="none" strike="noStrike" noProof="0">
                          <a:effectLst/>
                        </a:rPr>
                        <a:t>4.2851</a:t>
                      </a:r>
                    </a:p>
                  </a:txBody>
                  <a:tcPr marL="9525" marR="9525" marT="9525" anchor="b"/>
                </a:tc>
                <a:tc>
                  <a:txBody>
                    <a:bodyPr/>
                    <a:lstStyle/>
                    <a:p>
                      <a:pPr algn="r" fontAlgn="b"/>
                      <a:r>
                        <a:rPr lang="en-US" sz="1100">
                          <a:effectLst/>
                        </a:rPr>
                        <a:t>5.7045</a:t>
                      </a:r>
                      <a:endParaRPr lang="en-US" sz="1100">
                        <a:effectLst/>
                        <a:latin typeface="Calibri" panose="020F0502020204030204" pitchFamily="34" charset="0"/>
                      </a:endParaRPr>
                    </a:p>
                  </a:txBody>
                  <a:tcPr marL="9525" marR="9525" marT="9525" anchor="b"/>
                </a:tc>
                <a:tc>
                  <a:txBody>
                    <a:bodyPr/>
                    <a:lstStyle/>
                    <a:p>
                      <a:pPr algn="r" fontAlgn="b"/>
                      <a:r>
                        <a:rPr lang="en-US" sz="1100">
                          <a:effectLst/>
                        </a:rPr>
                        <a:t>0.7511</a:t>
                      </a:r>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2204882431"/>
                  </a:ext>
                </a:extLst>
              </a:tr>
            </a:tbl>
          </a:graphicData>
        </a:graphic>
      </p:graphicFrame>
    </p:spTree>
    <p:extLst>
      <p:ext uri="{BB962C8B-B14F-4D97-AF65-F5344CB8AC3E}">
        <p14:creationId xmlns:p14="http://schemas.microsoft.com/office/powerpoint/2010/main" val="158305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a:bodyPr>
          <a:lstStyle/>
          <a:p>
            <a:r>
              <a:rPr lang="en-US" sz="4000">
                <a:solidFill>
                  <a:srgbClr val="FFFFFF"/>
                </a:solidFill>
                <a:cs typeface="Calibri Light"/>
              </a:rPr>
              <a:t>Ranking the Factors</a:t>
            </a:r>
          </a:p>
        </p:txBody>
      </p:sp>
      <p:sp>
        <p:nvSpPr>
          <p:cNvPr id="5" name="TextBox 4">
            <a:extLst>
              <a:ext uri="{FF2B5EF4-FFF2-40B4-BE49-F238E27FC236}">
                <a16:creationId xmlns:a16="http://schemas.microsoft.com/office/drawing/2014/main" id="{3ADB85E6-FC4E-42E5-ADC6-E9870EB4DCE2}"/>
              </a:ext>
            </a:extLst>
          </p:cNvPr>
          <p:cNvSpPr txBox="1"/>
          <p:nvPr/>
        </p:nvSpPr>
        <p:spPr>
          <a:xfrm>
            <a:off x="200731" y="1578328"/>
            <a:ext cx="1182405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Based on the results and the changes in the loss we encountered, the economic indicators we tested are ranked in the following order:</a:t>
            </a:r>
            <a:br>
              <a:rPr lang="en-US" sz="2800">
                <a:cs typeface="Arial"/>
              </a:rPr>
            </a:br>
            <a:endParaRPr lang="en-US" sz="2800">
              <a:cs typeface="Arial"/>
            </a:endParaRPr>
          </a:p>
          <a:p>
            <a:r>
              <a:rPr lang="en-US" sz="2800">
                <a:cs typeface="Arial"/>
              </a:rPr>
              <a:t>1. CPI</a:t>
            </a:r>
          </a:p>
          <a:p>
            <a:r>
              <a:rPr lang="en-US" sz="2800">
                <a:cs typeface="Arial"/>
              </a:rPr>
              <a:t>2. Inflation Rate</a:t>
            </a:r>
          </a:p>
          <a:p>
            <a:r>
              <a:rPr lang="en-US" sz="2800">
                <a:cs typeface="Arial"/>
              </a:rPr>
              <a:t>3. No employment percentage</a:t>
            </a:r>
          </a:p>
          <a:p>
            <a:r>
              <a:rPr lang="en-US" sz="2800">
                <a:cs typeface="Arial"/>
              </a:rPr>
              <a:t>4. Exports</a:t>
            </a:r>
          </a:p>
          <a:p>
            <a:r>
              <a:rPr lang="en-US" sz="2800">
                <a:cs typeface="Arial"/>
              </a:rPr>
              <a:t>5. Balance of Trade</a:t>
            </a:r>
          </a:p>
          <a:p>
            <a:r>
              <a:rPr lang="en-US" sz="2800">
                <a:cs typeface="Arial"/>
              </a:rPr>
              <a:t>6. Income Tax</a:t>
            </a:r>
          </a:p>
          <a:p>
            <a:endParaRPr lang="en-US" sz="2600">
              <a:cs typeface="Arial"/>
            </a:endParaRPr>
          </a:p>
          <a:p>
            <a:endParaRPr lang="en-US" sz="2800">
              <a:cs typeface="Arial"/>
            </a:endParaRPr>
          </a:p>
        </p:txBody>
      </p:sp>
    </p:spTree>
    <p:extLst>
      <p:ext uri="{BB962C8B-B14F-4D97-AF65-F5344CB8AC3E}">
        <p14:creationId xmlns:p14="http://schemas.microsoft.com/office/powerpoint/2010/main" val="27003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a:bodyPr>
          <a:lstStyle/>
          <a:p>
            <a:r>
              <a:rPr lang="en-US" sz="4000">
                <a:solidFill>
                  <a:srgbClr val="FFFFFF"/>
                </a:solidFill>
                <a:cs typeface="Calibri Light"/>
              </a:rPr>
              <a:t>Conclusions</a:t>
            </a:r>
            <a:endParaRPr lang="en-US"/>
          </a:p>
        </p:txBody>
      </p:sp>
      <p:sp>
        <p:nvSpPr>
          <p:cNvPr id="5" name="TextBox 4">
            <a:extLst>
              <a:ext uri="{FF2B5EF4-FFF2-40B4-BE49-F238E27FC236}">
                <a16:creationId xmlns:a16="http://schemas.microsoft.com/office/drawing/2014/main" id="{3ADB85E6-FC4E-42E5-ADC6-E9870EB4DCE2}"/>
              </a:ext>
            </a:extLst>
          </p:cNvPr>
          <p:cNvSpPr txBox="1"/>
          <p:nvPr/>
        </p:nvSpPr>
        <p:spPr>
          <a:xfrm>
            <a:off x="1296555" y="1502397"/>
            <a:ext cx="9366603"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cs typeface="Arial"/>
              </a:rPr>
              <a:t>Although we only tested several economic indicators due to the constraint of time, we can conclude the following</a:t>
            </a:r>
          </a:p>
          <a:p>
            <a:endParaRPr lang="en-US" sz="2500">
              <a:cs typeface="Arial"/>
            </a:endParaRPr>
          </a:p>
          <a:p>
            <a:r>
              <a:rPr lang="en-US" sz="2500" dirty="0">
                <a:cs typeface="Arial"/>
              </a:rPr>
              <a:t>- The economic indicators of CPI and Inflation Rate when combined are extremely effective at determining the sales of an industry affected by Covid during 2020</a:t>
            </a:r>
          </a:p>
          <a:p>
            <a:endParaRPr lang="en-US" sz="2500">
              <a:cs typeface="Arial"/>
            </a:endParaRPr>
          </a:p>
          <a:p>
            <a:r>
              <a:rPr lang="en-US" sz="2500" dirty="0">
                <a:cs typeface="Arial"/>
              </a:rPr>
              <a:t>- Covid-unaffected industries, such as the automobile industry, are less affected by Covid and are easier to predict with common nationwide economic indicators  </a:t>
            </a:r>
          </a:p>
          <a:p>
            <a:endParaRPr lang="en-US" sz="2500">
              <a:cs typeface="Arial"/>
            </a:endParaRPr>
          </a:p>
          <a:p>
            <a:r>
              <a:rPr lang="en-US" sz="2500" dirty="0">
                <a:cs typeface="Arial"/>
              </a:rPr>
              <a:t>- More research must be done to generate the most optimal model through the testing of more economic indicators and possibly other indicators, which we will continue in the upcoming months</a:t>
            </a:r>
          </a:p>
          <a:p>
            <a:endParaRPr lang="en-US" sz="2800">
              <a:cs typeface="Arial"/>
            </a:endParaRPr>
          </a:p>
        </p:txBody>
      </p:sp>
    </p:spTree>
    <p:extLst>
      <p:ext uri="{BB962C8B-B14F-4D97-AF65-F5344CB8AC3E}">
        <p14:creationId xmlns:p14="http://schemas.microsoft.com/office/powerpoint/2010/main" val="280284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656325" cy="898581"/>
          </a:xfrm>
        </p:spPr>
        <p:txBody>
          <a:bodyPr vert="horz" lIns="91440" tIns="45720" rIns="91440" bIns="45720" rtlCol="0" anchor="ctr">
            <a:normAutofit fontScale="90000"/>
          </a:bodyPr>
          <a:lstStyle/>
          <a:p>
            <a:r>
              <a:rPr lang="en-US" sz="4000">
                <a:solidFill>
                  <a:srgbClr val="FFFFFF"/>
                </a:solidFill>
                <a:cs typeface="Calibri Light"/>
              </a:rPr>
              <a:t>A special thanks to the following</a:t>
            </a:r>
          </a:p>
        </p:txBody>
      </p:sp>
      <p:sp>
        <p:nvSpPr>
          <p:cNvPr id="5" name="TextBox 4">
            <a:extLst>
              <a:ext uri="{FF2B5EF4-FFF2-40B4-BE49-F238E27FC236}">
                <a16:creationId xmlns:a16="http://schemas.microsoft.com/office/drawing/2014/main" id="{3ADB85E6-FC4E-42E5-ADC6-E9870EB4DCE2}"/>
              </a:ext>
            </a:extLst>
          </p:cNvPr>
          <p:cNvSpPr txBox="1"/>
          <p:nvPr/>
        </p:nvSpPr>
        <p:spPr>
          <a:xfrm>
            <a:off x="1415168" y="1649765"/>
            <a:ext cx="9366603"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Professor </a:t>
            </a:r>
            <a:r>
              <a:rPr lang="en-US" sz="2800" err="1">
                <a:cs typeface="Arial"/>
              </a:rPr>
              <a:t>Iosevich</a:t>
            </a:r>
            <a:r>
              <a:rPr lang="en-US" sz="2800">
                <a:cs typeface="Arial"/>
              </a:rPr>
              <a:t>, for sticking with us through the highs and the lows, even when there was not a clear solution in sight</a:t>
            </a:r>
          </a:p>
          <a:p>
            <a:endParaRPr lang="en-US" sz="2800">
              <a:cs typeface="Arial"/>
            </a:endParaRPr>
          </a:p>
          <a:p>
            <a:r>
              <a:rPr lang="en-US" sz="2800">
                <a:cs typeface="Arial"/>
              </a:rPr>
              <a:t>Yiyang </a:t>
            </a:r>
            <a:r>
              <a:rPr lang="en-US" sz="2800" err="1">
                <a:cs typeface="Arial"/>
              </a:rPr>
              <a:t>Su</a:t>
            </a:r>
            <a:r>
              <a:rPr lang="en-US" sz="2800">
                <a:cs typeface="Arial"/>
              </a:rPr>
              <a:t>, for helping us clear up technical difficulties with </a:t>
            </a:r>
            <a:r>
              <a:rPr lang="en-US" sz="2800" err="1">
                <a:cs typeface="Arial"/>
              </a:rPr>
              <a:t>Tensorflow</a:t>
            </a:r>
          </a:p>
          <a:p>
            <a:endParaRPr lang="en-US" sz="2800">
              <a:cs typeface="Arial"/>
            </a:endParaRPr>
          </a:p>
          <a:p>
            <a:r>
              <a:rPr lang="en-US" sz="2800">
                <a:cs typeface="Arial"/>
              </a:rPr>
              <a:t>The National Science Foundation, for providing the funds necessary to keep this program running</a:t>
            </a:r>
          </a:p>
          <a:p>
            <a:endParaRPr lang="en-US" sz="2800">
              <a:cs typeface="Arial"/>
            </a:endParaRPr>
          </a:p>
          <a:p>
            <a:r>
              <a:rPr lang="en-US" sz="2800">
                <a:cs typeface="Arial"/>
              </a:rPr>
              <a:t>The University of Rochester and Cornell University, for heading the initiative to run this program</a:t>
            </a:r>
          </a:p>
          <a:p>
            <a:endParaRPr lang="en-US" sz="2800">
              <a:cs typeface="Arial"/>
            </a:endParaRPr>
          </a:p>
          <a:p>
            <a:endParaRPr lang="en-US" sz="2800">
              <a:cs typeface="Arial"/>
            </a:endParaRPr>
          </a:p>
          <a:p>
            <a:endParaRPr lang="en-US" sz="2800">
              <a:cs typeface="Arial"/>
            </a:endParaRPr>
          </a:p>
        </p:txBody>
      </p:sp>
    </p:spTree>
    <p:extLst>
      <p:ext uri="{BB962C8B-B14F-4D97-AF65-F5344CB8AC3E}">
        <p14:creationId xmlns:p14="http://schemas.microsoft.com/office/powerpoint/2010/main" val="34553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656325" cy="898581"/>
          </a:xfrm>
        </p:spPr>
        <p:txBody>
          <a:bodyPr vert="horz" lIns="91440" tIns="45720" rIns="91440" bIns="45720" rtlCol="0" anchor="ctr">
            <a:normAutofit/>
          </a:bodyPr>
          <a:lstStyle/>
          <a:p>
            <a:r>
              <a:rPr lang="en-US" sz="4000">
                <a:solidFill>
                  <a:srgbClr val="FFFFFF"/>
                </a:solidFill>
                <a:cs typeface="Calibri Light"/>
              </a:rPr>
              <a:t>NSF Grant Info</a:t>
            </a:r>
          </a:p>
        </p:txBody>
      </p:sp>
      <p:sp>
        <p:nvSpPr>
          <p:cNvPr id="5" name="TextBox 4">
            <a:extLst>
              <a:ext uri="{FF2B5EF4-FFF2-40B4-BE49-F238E27FC236}">
                <a16:creationId xmlns:a16="http://schemas.microsoft.com/office/drawing/2014/main" id="{3ADB85E6-FC4E-42E5-ADC6-E9870EB4DCE2}"/>
              </a:ext>
            </a:extLst>
          </p:cNvPr>
          <p:cNvSpPr txBox="1"/>
          <p:nvPr/>
        </p:nvSpPr>
        <p:spPr>
          <a:xfrm>
            <a:off x="1939043" y="2583215"/>
            <a:ext cx="808072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Tripods NSF Grant info: US NSF HDR TRIPODS 1934962</a:t>
            </a:r>
            <a:endParaRPr lang="en-US">
              <a:ea typeface="+mn-lt"/>
              <a:cs typeface="+mn-lt"/>
            </a:endParaRPr>
          </a:p>
          <a:p>
            <a:endParaRPr lang="en-US" sz="2800">
              <a:cs typeface="Arial"/>
            </a:endParaRPr>
          </a:p>
          <a:p>
            <a:endParaRPr lang="en-US" sz="2800">
              <a:cs typeface="Arial"/>
            </a:endParaRPr>
          </a:p>
          <a:p>
            <a:endParaRPr lang="en-US" sz="2800">
              <a:cs typeface="Arial"/>
            </a:endParaRPr>
          </a:p>
        </p:txBody>
      </p:sp>
      <p:pic>
        <p:nvPicPr>
          <p:cNvPr id="3" name="Picture 3" descr="A picture containing text, transport, wheel&#10;&#10;Description automatically generated">
            <a:extLst>
              <a:ext uri="{FF2B5EF4-FFF2-40B4-BE49-F238E27FC236}">
                <a16:creationId xmlns:a16="http://schemas.microsoft.com/office/drawing/2014/main" id="{CC7522A8-BC3D-4DCF-A066-6D54EAA2157A}"/>
              </a:ext>
            </a:extLst>
          </p:cNvPr>
          <p:cNvPicPr>
            <a:picLocks noChangeAspect="1"/>
          </p:cNvPicPr>
          <p:nvPr/>
        </p:nvPicPr>
        <p:blipFill>
          <a:blip r:embed="rId2"/>
          <a:stretch>
            <a:fillRect/>
          </a:stretch>
        </p:blipFill>
        <p:spPr>
          <a:xfrm>
            <a:off x="4695825" y="3431356"/>
            <a:ext cx="2743200" cy="2757537"/>
          </a:xfrm>
          <a:prstGeom prst="rect">
            <a:avLst/>
          </a:prstGeom>
        </p:spPr>
      </p:pic>
    </p:spTree>
    <p:extLst>
      <p:ext uri="{BB962C8B-B14F-4D97-AF65-F5344CB8AC3E}">
        <p14:creationId xmlns:p14="http://schemas.microsoft.com/office/powerpoint/2010/main" val="11340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1371599" y="294538"/>
            <a:ext cx="9895951" cy="1033669"/>
          </a:xfrm>
        </p:spPr>
        <p:txBody>
          <a:bodyPr>
            <a:normAutofit/>
          </a:bodyPr>
          <a:lstStyle/>
          <a:p>
            <a:r>
              <a:rPr lang="en-US" sz="4000">
                <a:solidFill>
                  <a:srgbClr val="FFFFFF"/>
                </a:solidFill>
                <a:cs typeface="Calibri Light"/>
              </a:rPr>
              <a:t>That is, until...</a:t>
            </a:r>
            <a:endParaRPr lang="en-US"/>
          </a:p>
        </p:txBody>
      </p:sp>
      <p:pic>
        <p:nvPicPr>
          <p:cNvPr id="4" name="Picture 4">
            <a:extLst>
              <a:ext uri="{FF2B5EF4-FFF2-40B4-BE49-F238E27FC236}">
                <a16:creationId xmlns:a16="http://schemas.microsoft.com/office/drawing/2014/main" id="{9DB32ED6-3993-494E-BD9A-65208FAD227C}"/>
              </a:ext>
            </a:extLst>
          </p:cNvPr>
          <p:cNvPicPr>
            <a:picLocks noChangeAspect="1"/>
          </p:cNvPicPr>
          <p:nvPr/>
        </p:nvPicPr>
        <p:blipFill rotWithShape="1">
          <a:blip r:embed="rId2"/>
          <a:srcRect l="23513" t="565" r="21244" b="-81"/>
          <a:stretch/>
        </p:blipFill>
        <p:spPr>
          <a:xfrm>
            <a:off x="4230429" y="2095689"/>
            <a:ext cx="4372457" cy="4430585"/>
          </a:xfrm>
          <a:prstGeom prst="rect">
            <a:avLst/>
          </a:prstGeom>
        </p:spPr>
      </p:pic>
    </p:spTree>
    <p:extLst>
      <p:ext uri="{BB962C8B-B14F-4D97-AF65-F5344CB8AC3E}">
        <p14:creationId xmlns:p14="http://schemas.microsoft.com/office/powerpoint/2010/main" val="40866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1371599" y="294538"/>
            <a:ext cx="9895951" cy="1033669"/>
          </a:xfrm>
        </p:spPr>
        <p:txBody>
          <a:bodyPr>
            <a:normAutofit/>
          </a:bodyPr>
          <a:lstStyle/>
          <a:p>
            <a:r>
              <a:rPr lang="en-US" sz="4000">
                <a:solidFill>
                  <a:srgbClr val="FFFFFF"/>
                </a:solidFill>
                <a:cs typeface="Calibri Light"/>
              </a:rPr>
              <a:t>The result</a:t>
            </a:r>
            <a:endParaRPr lang="en-US"/>
          </a:p>
        </p:txBody>
      </p:sp>
      <p:sp>
        <p:nvSpPr>
          <p:cNvPr id="5" name="Content Placeholder 2">
            <a:extLst>
              <a:ext uri="{FF2B5EF4-FFF2-40B4-BE49-F238E27FC236}">
                <a16:creationId xmlns:a16="http://schemas.microsoft.com/office/drawing/2014/main" id="{59F9516C-8B93-46CA-8CC5-E1BE96E3D1EC}"/>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en-US" sz="2000">
                <a:cs typeface="Calibri" panose="020F0502020204030204"/>
              </a:rPr>
              <a:t>Stores begin closing, shoppers are suddenly in a toilet paper buying frenzy, your neighbor Joe is wearing the plague doctor mask from his son's Halloween costume, and others even begin contemplating building a bunker to wait the ensuing pandemic out. It seems like the world has gone mad. Despite the apparent hilarity and surrealness of the situation, bigger problems have arisen in the economy. Not only is the local Starbucks laying off half its workers, or the local gym owner listing the facility for sale, but the sales models at the stores... have stopped working. Almost entirely. In fact, almost all of the grocery stores have stopped functioning efficiently. The immediate and ensuing downturn in the sales rates has left even the most accomplished economists and sales employees in shock, and accountants stare at their ledgers petrified in fear. All of the major industries face economic peril, with deficits in the millions per day</a:t>
            </a:r>
          </a:p>
        </p:txBody>
      </p:sp>
    </p:spTree>
    <p:extLst>
      <p:ext uri="{BB962C8B-B14F-4D97-AF65-F5344CB8AC3E}">
        <p14:creationId xmlns:p14="http://schemas.microsoft.com/office/powerpoint/2010/main" val="381593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1371599" y="294538"/>
            <a:ext cx="9895951" cy="1033669"/>
          </a:xfrm>
        </p:spPr>
        <p:txBody>
          <a:bodyPr>
            <a:normAutofit/>
          </a:bodyPr>
          <a:lstStyle/>
          <a:p>
            <a:r>
              <a:rPr lang="en-US" sz="4000">
                <a:solidFill>
                  <a:srgbClr val="FFFFFF"/>
                </a:solidFill>
                <a:cs typeface="Calibri Light"/>
              </a:rPr>
              <a:t>The proposition</a:t>
            </a:r>
          </a:p>
        </p:txBody>
      </p:sp>
      <p:sp>
        <p:nvSpPr>
          <p:cNvPr id="7" name="Content Placeholder 6">
            <a:extLst>
              <a:ext uri="{FF2B5EF4-FFF2-40B4-BE49-F238E27FC236}">
                <a16:creationId xmlns:a16="http://schemas.microsoft.com/office/drawing/2014/main" id="{9368E358-3841-442F-AF1E-2DAB1AB2D556}"/>
              </a:ext>
            </a:extLst>
          </p:cNvPr>
          <p:cNvSpPr>
            <a:spLocks noGrp="1"/>
          </p:cNvSpPr>
          <p:nvPr>
            <p:ph idx="1"/>
          </p:nvPr>
        </p:nvSpPr>
        <p:spPr/>
        <p:txBody>
          <a:bodyPr vert="horz" lIns="91440" tIns="45720" rIns="91440" bIns="45720" rtlCol="0" anchor="t">
            <a:normAutofit fontScale="85000" lnSpcReduction="20000"/>
          </a:bodyPr>
          <a:lstStyle/>
          <a:p>
            <a:pPr marL="342900" indent="-342900">
              <a:buFont typeface="Arial"/>
              <a:buChar char="•"/>
            </a:pPr>
            <a:r>
              <a:rPr lang="en-US">
                <a:ea typeface="+mn-lt"/>
                <a:cs typeface="+mn-lt"/>
              </a:rPr>
              <a:t>In order to address this issue, we're going to take a unique approach on the creation of new sales models. Instead of relying on previous sales data, which have almost entirely gone to inaccuracy in the middle of the pandemic, we can both rely on sales data and economic indicators throughout the previous time period as well as through the post-outbreak world we live in today. </a:t>
            </a:r>
          </a:p>
          <a:p>
            <a:pPr marL="342900" indent="-342900">
              <a:buFont typeface="Arial"/>
              <a:buChar char="•"/>
            </a:pPr>
            <a:r>
              <a:rPr lang="en-US">
                <a:ea typeface="+mn-lt"/>
                <a:cs typeface="+mn-lt"/>
              </a:rPr>
              <a:t>we hypothesize that by running a neural network on economic trends in the United States, such as unemployment, inflation, and a myriad of other factors, we can identify economic indicators with a strong correlation to sales, and therefore to the general industries, creating an efficient sales model that takes in nationwide data. </a:t>
            </a:r>
          </a:p>
          <a:p>
            <a:pPr marL="342900" indent="-342900">
              <a:buFont typeface="Arial"/>
              <a:buChar char="•"/>
            </a:pPr>
            <a:r>
              <a:rPr lang="en-US">
                <a:ea typeface="+mn-lt"/>
                <a:cs typeface="+mn-lt"/>
              </a:rPr>
              <a:t>The hope is that with this data, industrial companies and stores will be able to create robust models based on our conclusions, and apply them to their own sales situations now and into the future, when a similar economic crisis may occur</a:t>
            </a:r>
            <a:endParaRPr lang="en-US"/>
          </a:p>
        </p:txBody>
      </p:sp>
    </p:spTree>
    <p:extLst>
      <p:ext uri="{BB962C8B-B14F-4D97-AF65-F5344CB8AC3E}">
        <p14:creationId xmlns:p14="http://schemas.microsoft.com/office/powerpoint/2010/main" val="6235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1371599" y="294538"/>
            <a:ext cx="6686026" cy="1033669"/>
          </a:xfrm>
        </p:spPr>
        <p:txBody>
          <a:bodyPr>
            <a:normAutofit fontScale="90000"/>
          </a:bodyPr>
          <a:lstStyle/>
          <a:p>
            <a:r>
              <a:rPr lang="en-US" sz="4000">
                <a:solidFill>
                  <a:srgbClr val="FFFFFF"/>
                </a:solidFill>
                <a:cs typeface="Calibri Light"/>
              </a:rPr>
              <a:t>The datasets/baseline dataframing</a:t>
            </a:r>
          </a:p>
        </p:txBody>
      </p:sp>
      <p:sp>
        <p:nvSpPr>
          <p:cNvPr id="7" name="Content Placeholder 4">
            <a:extLst>
              <a:ext uri="{FF2B5EF4-FFF2-40B4-BE49-F238E27FC236}">
                <a16:creationId xmlns:a16="http://schemas.microsoft.com/office/drawing/2014/main" id="{2C5D5B04-D501-43BF-8C23-7392C901E9E8}"/>
              </a:ext>
            </a:extLst>
          </p:cNvPr>
          <p:cNvSpPr txBox="1">
            <a:spLocks/>
          </p:cNvSpPr>
          <p:nvPr/>
        </p:nvSpPr>
        <p:spPr>
          <a:xfrm>
            <a:off x="6317411" y="1891761"/>
            <a:ext cx="5408043" cy="407816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panose="020F0502020204030204"/>
              </a:rPr>
              <a:t>Maryland Vehicle Sales 2002-2021</a:t>
            </a:r>
          </a:p>
          <a:p>
            <a:pPr marL="0" indent="0">
              <a:buNone/>
            </a:pPr>
            <a:r>
              <a:rPr lang="en-US">
                <a:cs typeface="Calibri" panose="020F0502020204030204"/>
              </a:rPr>
              <a:t>- A dataset of Maryland vehicle sales since 2002 in monthly intervals</a:t>
            </a:r>
          </a:p>
          <a:p>
            <a:pPr marL="0" indent="0">
              <a:buNone/>
            </a:pPr>
            <a:r>
              <a:rPr lang="en-US">
                <a:cs typeface="Calibri" panose="020F0502020204030204"/>
              </a:rPr>
              <a:t>- Total Sales calculated by combining new and used purchases, other columns dropped</a:t>
            </a:r>
          </a:p>
          <a:p>
            <a:pPr marL="0" indent="0">
              <a:buNone/>
            </a:pPr>
            <a:r>
              <a:rPr lang="en-US">
                <a:cs typeface="Calibri" panose="020F0502020204030204"/>
              </a:rPr>
              <a:t>- Added years as a numerical value, repeated values in between 1 and 12 to represent months</a:t>
            </a:r>
          </a:p>
        </p:txBody>
      </p:sp>
      <p:sp>
        <p:nvSpPr>
          <p:cNvPr id="15" name="Rectangle 14">
            <a:extLst>
              <a:ext uri="{FF2B5EF4-FFF2-40B4-BE49-F238E27FC236}">
                <a16:creationId xmlns:a16="http://schemas.microsoft.com/office/drawing/2014/main" id="{B83CA2D8-CE41-40F7-AEC3-05BC201DB9E8}"/>
              </a:ext>
            </a:extLst>
          </p:cNvPr>
          <p:cNvSpPr/>
          <p:nvPr/>
        </p:nvSpPr>
        <p:spPr>
          <a:xfrm flipH="1">
            <a:off x="5964987" y="1590676"/>
            <a:ext cx="35942" cy="527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4">
            <a:extLst>
              <a:ext uri="{FF2B5EF4-FFF2-40B4-BE49-F238E27FC236}">
                <a16:creationId xmlns:a16="http://schemas.microsoft.com/office/drawing/2014/main" id="{BB8F3A6A-7BB6-4AF5-A55F-F4A1F02F3E19}"/>
              </a:ext>
            </a:extLst>
          </p:cNvPr>
          <p:cNvSpPr txBox="1">
            <a:spLocks/>
          </p:cNvSpPr>
          <p:nvPr/>
        </p:nvSpPr>
        <p:spPr>
          <a:xfrm>
            <a:off x="458637" y="1891760"/>
            <a:ext cx="5408043" cy="440165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panose="020F0502020204030204"/>
              </a:rPr>
              <a:t>Costco Retail Sales 2012-2021</a:t>
            </a:r>
          </a:p>
          <a:p>
            <a:pPr marL="0" indent="0">
              <a:buNone/>
            </a:pPr>
            <a:r>
              <a:rPr lang="en-US">
                <a:cs typeface="Calibri" panose="020F0502020204030204"/>
              </a:rPr>
              <a:t>- A dataset of Costco sales since 2012 in monthly intervals</a:t>
            </a:r>
          </a:p>
          <a:p>
            <a:pPr marL="0" indent="0">
              <a:buNone/>
            </a:pPr>
            <a:r>
              <a:rPr lang="en-US">
                <a:cs typeface="Calibri" panose="020F0502020204030204"/>
              </a:rPr>
              <a:t>- Dependent column kept as total sales, other columns dropped</a:t>
            </a:r>
          </a:p>
          <a:p>
            <a:pPr marL="0" indent="0">
              <a:buNone/>
            </a:pPr>
            <a:r>
              <a:rPr lang="en-US">
                <a:cs typeface="Calibri" panose="020F0502020204030204"/>
              </a:rPr>
              <a:t>- Added years as a numerical value, repeated values in between 1 and 12 to represent months</a:t>
            </a:r>
          </a:p>
          <a:p>
            <a:pPr marL="0" indent="0">
              <a:buNone/>
            </a:pPr>
            <a:r>
              <a:rPr lang="en-US">
                <a:cs typeface="Calibri" panose="020F0502020204030204"/>
              </a:rPr>
              <a:t>*Note: Dataframes cannot include strings for the program to run*</a:t>
            </a:r>
          </a:p>
        </p:txBody>
      </p:sp>
      <p:pic>
        <p:nvPicPr>
          <p:cNvPr id="20" name="Picture 20" descr="Logo, company name&#10;&#10;Description automatically generated">
            <a:extLst>
              <a:ext uri="{FF2B5EF4-FFF2-40B4-BE49-F238E27FC236}">
                <a16:creationId xmlns:a16="http://schemas.microsoft.com/office/drawing/2014/main" id="{66230A05-CC4B-45D4-BD20-3E5D8A7D0591}"/>
              </a:ext>
            </a:extLst>
          </p:cNvPr>
          <p:cNvPicPr>
            <a:picLocks noChangeAspect="1"/>
          </p:cNvPicPr>
          <p:nvPr/>
        </p:nvPicPr>
        <p:blipFill>
          <a:blip r:embed="rId2"/>
          <a:stretch>
            <a:fillRect/>
          </a:stretch>
        </p:blipFill>
        <p:spPr>
          <a:xfrm>
            <a:off x="1370881" y="5888963"/>
            <a:ext cx="2743200" cy="967601"/>
          </a:xfrm>
          <a:prstGeom prst="rect">
            <a:avLst/>
          </a:prstGeom>
        </p:spPr>
      </p:pic>
      <p:pic>
        <p:nvPicPr>
          <p:cNvPr id="21" name="Picture 21">
            <a:extLst>
              <a:ext uri="{FF2B5EF4-FFF2-40B4-BE49-F238E27FC236}">
                <a16:creationId xmlns:a16="http://schemas.microsoft.com/office/drawing/2014/main" id="{8C6924A9-AF96-4064-8350-359FA00A7FD1}"/>
              </a:ext>
            </a:extLst>
          </p:cNvPr>
          <p:cNvPicPr>
            <a:picLocks noChangeAspect="1"/>
          </p:cNvPicPr>
          <p:nvPr/>
        </p:nvPicPr>
        <p:blipFill>
          <a:blip r:embed="rId3"/>
          <a:stretch>
            <a:fillRect/>
          </a:stretch>
        </p:blipFill>
        <p:spPr>
          <a:xfrm>
            <a:off x="8002438" y="5781151"/>
            <a:ext cx="2031521" cy="1025076"/>
          </a:xfrm>
          <a:prstGeom prst="rect">
            <a:avLst/>
          </a:prstGeom>
        </p:spPr>
      </p:pic>
    </p:spTree>
    <p:extLst>
      <p:ext uri="{BB962C8B-B14F-4D97-AF65-F5344CB8AC3E}">
        <p14:creationId xmlns:p14="http://schemas.microsoft.com/office/powerpoint/2010/main" val="21940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1141561" y="280161"/>
            <a:ext cx="6636603" cy="1033669"/>
          </a:xfrm>
        </p:spPr>
        <p:txBody>
          <a:bodyPr>
            <a:normAutofit fontScale="90000"/>
          </a:bodyPr>
          <a:lstStyle/>
          <a:p>
            <a:r>
              <a:rPr lang="en-US" sz="4000">
                <a:solidFill>
                  <a:srgbClr val="FFFFFF"/>
                </a:solidFill>
                <a:cs typeface="Calibri Light"/>
              </a:rPr>
              <a:t>The Neural Network: A Brief Overview of the Workings</a:t>
            </a:r>
            <a:endParaRPr lang="en-US"/>
          </a:p>
        </p:txBody>
      </p:sp>
      <p:sp>
        <p:nvSpPr>
          <p:cNvPr id="3" name="Content Placeholder 2">
            <a:extLst>
              <a:ext uri="{FF2B5EF4-FFF2-40B4-BE49-F238E27FC236}">
                <a16:creationId xmlns:a16="http://schemas.microsoft.com/office/drawing/2014/main" id="{9E9A4D90-F77B-47BE-9CF1-089EA69F7AA3}"/>
              </a:ext>
            </a:extLst>
          </p:cNvPr>
          <p:cNvSpPr>
            <a:spLocks noGrp="1"/>
          </p:cNvSpPr>
          <p:nvPr>
            <p:ph idx="1"/>
          </p:nvPr>
        </p:nvSpPr>
        <p:spPr>
          <a:xfrm>
            <a:off x="459315" y="1634657"/>
            <a:ext cx="7210138" cy="5153352"/>
          </a:xfrm>
        </p:spPr>
        <p:txBody>
          <a:bodyPr vert="horz" lIns="91440" tIns="45720" rIns="91440" bIns="45720" rtlCol="0" anchor="ctr">
            <a:normAutofit/>
          </a:bodyPr>
          <a:lstStyle/>
          <a:p>
            <a:pPr marL="0" indent="0">
              <a:buNone/>
            </a:pPr>
            <a:r>
              <a:rPr lang="en-US" sz="2000">
                <a:cs typeface="Calibri" panose="020F0502020204030204"/>
              </a:rPr>
              <a:t>To test this hypothesis, we will implement neural networks. An artificial neural network, as defined,</a:t>
            </a:r>
            <a:r>
              <a:rPr lang="en-US" sz="2000">
                <a:ea typeface="+mn-lt"/>
                <a:cs typeface="+mn-lt"/>
              </a:rPr>
              <a:t> is a computing system designed to simulate the way the human brain analyzes and processes information. It is the foundation of artificial intelligence (AI) and solves problems that would prove impossible or difficult by human or statistical standards, yielding better results than regression methods. Neural networks are comprised of layers in which </a:t>
            </a:r>
            <a:r>
              <a:rPr lang="en-US" sz="2000" err="1">
                <a:ea typeface="+mn-lt"/>
                <a:cs typeface="+mn-lt"/>
              </a:rPr>
              <a:t>perceptrons</a:t>
            </a:r>
            <a:r>
              <a:rPr lang="en-US" sz="2000">
                <a:ea typeface="+mn-lt"/>
                <a:cs typeface="+mn-lt"/>
              </a:rPr>
              <a:t>, or neurons, are located and connected to each other. These edges between neurons are assigned weights, which change as the network runs and backpropagates, assessing the error of the model, and training itself further through adjusting the weights of the edges, leading to less and less of an error. Through constant revision and manipulation of both the regressors and the other features of the network, we are able to develop a robust feedforward neural network that effectively models the sales data for a particular year.</a:t>
            </a:r>
            <a:endParaRPr lang="en-US" sz="2000">
              <a:cs typeface="Calibri" panose="020F0502020204030204"/>
            </a:endParaRPr>
          </a:p>
        </p:txBody>
      </p:sp>
      <p:pic>
        <p:nvPicPr>
          <p:cNvPr id="4" name="Picture 4">
            <a:extLst>
              <a:ext uri="{FF2B5EF4-FFF2-40B4-BE49-F238E27FC236}">
                <a16:creationId xmlns:a16="http://schemas.microsoft.com/office/drawing/2014/main" id="{690202F4-3C16-48B1-90C7-0F95A9092DF1}"/>
              </a:ext>
            </a:extLst>
          </p:cNvPr>
          <p:cNvPicPr>
            <a:picLocks noChangeAspect="1"/>
          </p:cNvPicPr>
          <p:nvPr/>
        </p:nvPicPr>
        <p:blipFill>
          <a:blip r:embed="rId2"/>
          <a:stretch>
            <a:fillRect/>
          </a:stretch>
        </p:blipFill>
        <p:spPr>
          <a:xfrm>
            <a:off x="7499702" y="2962380"/>
            <a:ext cx="4814711" cy="2438193"/>
          </a:xfrm>
          <a:prstGeom prst="rect">
            <a:avLst/>
          </a:prstGeom>
        </p:spPr>
      </p:pic>
    </p:spTree>
    <p:extLst>
      <p:ext uri="{BB962C8B-B14F-4D97-AF65-F5344CB8AC3E}">
        <p14:creationId xmlns:p14="http://schemas.microsoft.com/office/powerpoint/2010/main" val="17857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Training the Neural Networks</a:t>
            </a:r>
          </a:p>
        </p:txBody>
      </p:sp>
      <p:pic>
        <p:nvPicPr>
          <p:cNvPr id="4" name="Picture 5" descr="A picture containing table&#10;&#10;Description automatically generated">
            <a:extLst>
              <a:ext uri="{FF2B5EF4-FFF2-40B4-BE49-F238E27FC236}">
                <a16:creationId xmlns:a16="http://schemas.microsoft.com/office/drawing/2014/main" id="{C82FACA9-D18B-4BBB-AC5E-76D727BABBB8}"/>
              </a:ext>
            </a:extLst>
          </p:cNvPr>
          <p:cNvPicPr>
            <a:picLocks noChangeAspect="1"/>
          </p:cNvPicPr>
          <p:nvPr/>
        </p:nvPicPr>
        <p:blipFill>
          <a:blip r:embed="rId2"/>
          <a:stretch>
            <a:fillRect/>
          </a:stretch>
        </p:blipFill>
        <p:spPr>
          <a:xfrm>
            <a:off x="6566407" y="2476701"/>
            <a:ext cx="4219142" cy="3997637"/>
          </a:xfrm>
          <a:prstGeom prst="rect">
            <a:avLst/>
          </a:prstGeom>
        </p:spPr>
      </p:pic>
      <p:pic>
        <p:nvPicPr>
          <p:cNvPr id="3" name="Picture 3" descr="A picture containing text, scoreboard, receipt&#10;&#10;Description automatically generated">
            <a:extLst>
              <a:ext uri="{FF2B5EF4-FFF2-40B4-BE49-F238E27FC236}">
                <a16:creationId xmlns:a16="http://schemas.microsoft.com/office/drawing/2014/main" id="{E3436C5E-F7E2-4806-9008-163CD2BD8C37}"/>
              </a:ext>
            </a:extLst>
          </p:cNvPr>
          <p:cNvPicPr>
            <a:picLocks noChangeAspect="1"/>
          </p:cNvPicPr>
          <p:nvPr/>
        </p:nvPicPr>
        <p:blipFill>
          <a:blip r:embed="rId3"/>
          <a:stretch>
            <a:fillRect/>
          </a:stretch>
        </p:blipFill>
        <p:spPr>
          <a:xfrm>
            <a:off x="939727" y="2474990"/>
            <a:ext cx="4330399" cy="3997831"/>
          </a:xfrm>
          <a:prstGeom prst="rect">
            <a:avLst/>
          </a:prstGeom>
        </p:spPr>
      </p:pic>
      <p:pic>
        <p:nvPicPr>
          <p:cNvPr id="6" name="Picture 6" descr="Text&#10;&#10;Description automatically generated">
            <a:extLst>
              <a:ext uri="{FF2B5EF4-FFF2-40B4-BE49-F238E27FC236}">
                <a16:creationId xmlns:a16="http://schemas.microsoft.com/office/drawing/2014/main" id="{98586A10-23A9-4270-A466-877FD83B067F}"/>
              </a:ext>
            </a:extLst>
          </p:cNvPr>
          <p:cNvPicPr>
            <a:picLocks noChangeAspect="1"/>
          </p:cNvPicPr>
          <p:nvPr/>
        </p:nvPicPr>
        <p:blipFill>
          <a:blip r:embed="rId4"/>
          <a:stretch>
            <a:fillRect/>
          </a:stretch>
        </p:blipFill>
        <p:spPr>
          <a:xfrm>
            <a:off x="4605337" y="1799119"/>
            <a:ext cx="2743200" cy="373687"/>
          </a:xfrm>
          <a:prstGeom prst="rect">
            <a:avLst/>
          </a:prstGeom>
        </p:spPr>
      </p:pic>
    </p:spTree>
    <p:extLst>
      <p:ext uri="{BB962C8B-B14F-4D97-AF65-F5344CB8AC3E}">
        <p14:creationId xmlns:p14="http://schemas.microsoft.com/office/powerpoint/2010/main" val="31380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F18D3-6C0E-4D61-A126-B4FF0A61787B}"/>
              </a:ext>
            </a:extLst>
          </p:cNvPr>
          <p:cNvSpPr>
            <a:spLocks noGrp="1"/>
          </p:cNvSpPr>
          <p:nvPr>
            <p:ph type="title"/>
          </p:nvPr>
        </p:nvSpPr>
        <p:spPr>
          <a:xfrm>
            <a:off x="699714" y="353160"/>
            <a:ext cx="6075300" cy="898581"/>
          </a:xfrm>
        </p:spPr>
        <p:txBody>
          <a:bodyPr vert="horz" lIns="91440" tIns="45720" rIns="91440" bIns="45720" rtlCol="0" anchor="ctr">
            <a:normAutofit fontScale="90000"/>
          </a:bodyPr>
          <a:lstStyle/>
          <a:p>
            <a:r>
              <a:rPr lang="en-US" sz="4000">
                <a:solidFill>
                  <a:srgbClr val="FFFFFF"/>
                </a:solidFill>
              </a:rPr>
              <a:t>The initial result without economic indicators</a:t>
            </a:r>
            <a:endParaRPr lang="en-US"/>
          </a:p>
        </p:txBody>
      </p:sp>
      <p:sp>
        <p:nvSpPr>
          <p:cNvPr id="5" name="TextBox 4">
            <a:extLst>
              <a:ext uri="{FF2B5EF4-FFF2-40B4-BE49-F238E27FC236}">
                <a16:creationId xmlns:a16="http://schemas.microsoft.com/office/drawing/2014/main" id="{3ADB85E6-FC4E-42E5-ADC6-E9870EB4DCE2}"/>
              </a:ext>
            </a:extLst>
          </p:cNvPr>
          <p:cNvSpPr txBox="1"/>
          <p:nvPr/>
        </p:nvSpPr>
        <p:spPr>
          <a:xfrm>
            <a:off x="1162050" y="2028825"/>
            <a:ext cx="986790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800">
                <a:cs typeface="Arial"/>
              </a:rPr>
              <a:t>For both datasets, we initially tested them to determine the discrepancy between 2020 sales data and sales data for years before 2020​</a:t>
            </a:r>
          </a:p>
          <a:p>
            <a:pPr>
              <a:buChar char="•"/>
            </a:pPr>
            <a:r>
              <a:rPr lang="en-US" sz="2800">
                <a:cs typeface="Arial"/>
              </a:rPr>
              <a:t>We wanted to determine whether there is a difference between how sales were affected in different industries, particularly vehicle sales and food/grocery sales​</a:t>
            </a:r>
          </a:p>
          <a:p>
            <a:pPr>
              <a:buChar char="•"/>
            </a:pPr>
            <a:r>
              <a:rPr lang="en-US" sz="2800">
                <a:cs typeface="Arial"/>
              </a:rPr>
              <a:t>This was an initial result, and we intended this to serve as a control to determine the effectivity of the other economic indicators which we planned to implement​</a:t>
            </a:r>
          </a:p>
          <a:p>
            <a:pPr>
              <a:buChar char="•"/>
            </a:pPr>
            <a:r>
              <a:rPr lang="en-US" sz="2800">
                <a:cs typeface="Arial"/>
              </a:rPr>
              <a:t>The results are as follows:</a:t>
            </a:r>
          </a:p>
        </p:txBody>
      </p:sp>
    </p:spTree>
    <p:extLst>
      <p:ext uri="{BB962C8B-B14F-4D97-AF65-F5344CB8AC3E}">
        <p14:creationId xmlns:p14="http://schemas.microsoft.com/office/powerpoint/2010/main" val="6282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2280</Words>
  <Application>Microsoft Macintosh PowerPoint</Application>
  <PresentationFormat>Widescreen</PresentationFormat>
  <Paragraphs>208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JetBrains Mono</vt:lpstr>
      <vt:lpstr>Serif Typeface</vt:lpstr>
      <vt:lpstr>office theme</vt:lpstr>
      <vt:lpstr>Neural Networks and Sales Models with Economic Indicators: A study of sales trends over the last couple decades including the Covid-19 Era</vt:lpstr>
      <vt:lpstr>Let's set the scene</vt:lpstr>
      <vt:lpstr>That is, until...</vt:lpstr>
      <vt:lpstr>The result</vt:lpstr>
      <vt:lpstr>The proposition</vt:lpstr>
      <vt:lpstr>The datasets/baseline dataframing</vt:lpstr>
      <vt:lpstr>The Neural Network: A Brief Overview of the Workings</vt:lpstr>
      <vt:lpstr>Training the Neural Networks</vt:lpstr>
      <vt:lpstr>The initial result without economic indicators</vt:lpstr>
      <vt:lpstr>The initial result without economic indicators</vt:lpstr>
      <vt:lpstr>Adding Economic Indicators</vt:lpstr>
      <vt:lpstr>The final result with economic indicators: What didn't work</vt:lpstr>
      <vt:lpstr>The final result with economic indicators: What didn't work</vt:lpstr>
      <vt:lpstr>The final result with economic indicators: What didn't work</vt:lpstr>
      <vt:lpstr>The final result with economic indicators: What worked - Maryland Car Sales (control)</vt:lpstr>
      <vt:lpstr>The final result with economic indicators: What worked - Maryland Car Sales</vt:lpstr>
      <vt:lpstr>The final result with economic indicators: What worked - Maryland Car Sales</vt:lpstr>
      <vt:lpstr>The final result with economic indicators: What didn't work - Costco</vt:lpstr>
      <vt:lpstr>The final result with economic indicators: What worked - Costco</vt:lpstr>
      <vt:lpstr>The final result with economic indicators: What worked - Costco</vt:lpstr>
      <vt:lpstr>The final result with economic indicators: What worked - Costco</vt:lpstr>
      <vt:lpstr>Ranking the Factors</vt:lpstr>
      <vt:lpstr>Conclusions</vt:lpstr>
      <vt:lpstr>A special thanks to the following</vt:lpstr>
      <vt:lpstr>NSF Grant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iosevich@gmail.com</cp:lastModifiedBy>
  <cp:revision>12</cp:revision>
  <dcterms:created xsi:type="dcterms:W3CDTF">2021-08-11T17:35:20Z</dcterms:created>
  <dcterms:modified xsi:type="dcterms:W3CDTF">2021-08-15T21:47:40Z</dcterms:modified>
</cp:coreProperties>
</file>